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61" r:id="rId6"/>
    <p:sldId id="290" r:id="rId7"/>
    <p:sldId id="301" r:id="rId8"/>
    <p:sldId id="265" r:id="rId9"/>
    <p:sldId id="289" r:id="rId10"/>
    <p:sldId id="292" r:id="rId11"/>
    <p:sldId id="297" r:id="rId12"/>
    <p:sldId id="294" r:id="rId13"/>
    <p:sldId id="298" r:id="rId14"/>
    <p:sldId id="296" r:id="rId15"/>
    <p:sldId id="293" r:id="rId16"/>
    <p:sldId id="311" r:id="rId17"/>
    <p:sldId id="307" r:id="rId18"/>
    <p:sldId id="313" r:id="rId19"/>
    <p:sldId id="304" r:id="rId20"/>
    <p:sldId id="299" r:id="rId21"/>
    <p:sldId id="305" r:id="rId22"/>
    <p:sldId id="306" r:id="rId23"/>
    <p:sldId id="312" r:id="rId24"/>
    <p:sldId id="317" r:id="rId25"/>
    <p:sldId id="310" r:id="rId26"/>
    <p:sldId id="314" r:id="rId27"/>
    <p:sldId id="309" r:id="rId28"/>
    <p:sldId id="308" r:id="rId29"/>
    <p:sldId id="315" r:id="rId30"/>
    <p:sldId id="318" r:id="rId31"/>
    <p:sldId id="319" r:id="rId32"/>
    <p:sldId id="320" r:id="rId33"/>
    <p:sldId id="321" r:id="rId34"/>
    <p:sldId id="322" r:id="rId35"/>
    <p:sldId id="316" r:id="rId36"/>
    <p:sldId id="269" r:id="rId37"/>
  </p:sldIdLst>
  <p:sldSz cx="9144000" cy="5143500" type="screen16x9"/>
  <p:notesSz cx="6858000" cy="9144000"/>
  <p:embeddedFontLs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Barlow Condensed" panose="00000506000000000000" pitchFamily="2" charset="0"/>
      <p:regular r:id="rId43"/>
      <p:bold r:id="rId44"/>
      <p:italic r:id="rId45"/>
      <p:boldItalic r:id="rId46"/>
    </p:embeddedFont>
    <p:embeddedFont>
      <p:font typeface="Barlow Condensed Medium" panose="00000606000000000000" pitchFamily="2" charset="0"/>
      <p:regular r:id="rId47"/>
      <p:bold r:id="rId48"/>
      <p:italic r:id="rId49"/>
      <p:boldItalic r:id="rId50"/>
    </p:embeddedFont>
    <p:embeddedFont>
      <p:font typeface="Barlow Condensed SemiBold" panose="00000706000000000000" pitchFamily="2" charset="0"/>
      <p:regular r:id="rId51"/>
      <p:bold r:id="rId52"/>
      <p:italic r:id="rId53"/>
      <p:boldItalic r:id="rId54"/>
    </p:embeddedFont>
    <p:embeddedFont>
      <p:font typeface="Fira Sans Extra Condensed Medium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519800-D615-42FA-805C-3CDDC9F5E0FC}">
  <a:tblStyle styleId="{5E519800-D615-42FA-805C-3CDDC9F5E0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38" y="3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193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85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09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36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5e1ed11e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5e1ed11e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5e1ed11e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5e1ed11e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10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9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ctrTitle"/>
          </p:nvPr>
        </p:nvSpPr>
        <p:spPr>
          <a:xfrm>
            <a:off x="2362500" y="2052140"/>
            <a:ext cx="4419000" cy="1039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At </a:t>
            </a:r>
            <a:r>
              <a:rPr lang="sk-SK" dirty="0"/>
              <a:t>L</a:t>
            </a:r>
            <a:r>
              <a:rPr lang="en-AU" dirty="0"/>
              <a:t>ight </a:t>
            </a:r>
            <a:r>
              <a:rPr lang="sk-SK" dirty="0"/>
              <a:t>S</a:t>
            </a:r>
            <a:r>
              <a:rPr lang="en-AU" dirty="0"/>
              <a:t>peed</a:t>
            </a:r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4FC6082-EAB2-4D0E-95CD-CCF50F14FD13}"/>
              </a:ext>
            </a:extLst>
          </p:cNvPr>
          <p:cNvSpPr txBox="1"/>
          <p:nvPr/>
        </p:nvSpPr>
        <p:spPr>
          <a:xfrm>
            <a:off x="328955" y="4323186"/>
            <a:ext cx="4655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600" dirty="0">
                <a:solidFill>
                  <a:schemeClr val="lt1"/>
                </a:solidFill>
                <a:latin typeface="Barlow Condensed Medium"/>
                <a:sym typeface="Barlow Condensed Medium"/>
              </a:rPr>
              <a:t>SIMONA DOBROVIČOVÁ</a:t>
            </a:r>
            <a:br>
              <a:rPr lang="sk-SK" sz="1600" dirty="0">
                <a:solidFill>
                  <a:schemeClr val="lt1"/>
                </a:solidFill>
                <a:latin typeface="Barlow Condensed Medium"/>
                <a:sym typeface="Barlow Condensed Medium"/>
              </a:rPr>
            </a:br>
            <a:r>
              <a:rPr lang="sk-SK" sz="1600" dirty="0">
                <a:solidFill>
                  <a:schemeClr val="lt1"/>
                </a:solidFill>
                <a:latin typeface="Barlow Condensed Medium"/>
                <a:sym typeface="Barlow Condensed Medium"/>
              </a:rPr>
              <a:t>SIMONA DRAVECKÁ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2D0C27-39D5-4236-B57E-5BC25E0C9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Player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203609C-76E9-47AF-A6BD-7C571DB7D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12526" r="54394" b="24714"/>
          <a:stretch/>
        </p:blipFill>
        <p:spPr>
          <a:xfrm>
            <a:off x="1526720" y="206913"/>
            <a:ext cx="4585855" cy="40473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7A31E5-E4DC-472E-9FAF-57F43F932AB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7072" y="3769113"/>
            <a:ext cx="8386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326062-8A13-4079-871D-D24E83E541FB}"/>
              </a:ext>
            </a:extLst>
          </p:cNvPr>
          <p:cNvCxnSpPr>
            <a:cxnSpLocks/>
          </p:cNvCxnSpPr>
          <p:nvPr/>
        </p:nvCxnSpPr>
        <p:spPr>
          <a:xfrm>
            <a:off x="1404339" y="1562669"/>
            <a:ext cx="7683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A32705-0335-4A6B-8835-25FDD24E6725}"/>
              </a:ext>
            </a:extLst>
          </p:cNvPr>
          <p:cNvCxnSpPr>
            <a:cxnSpLocks/>
          </p:cNvCxnSpPr>
          <p:nvPr/>
        </p:nvCxnSpPr>
        <p:spPr>
          <a:xfrm>
            <a:off x="1404339" y="1392803"/>
            <a:ext cx="768349" cy="6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BlokTextu 4">
            <a:extLst>
              <a:ext uri="{FF2B5EF4-FFF2-40B4-BE49-F238E27FC236}">
                <a16:creationId xmlns:a16="http://schemas.microsoft.com/office/drawing/2014/main" id="{67D6F459-0C4B-454B-80BB-AAFA03749CCC}"/>
              </a:ext>
            </a:extLst>
          </p:cNvPr>
          <p:cNvSpPr txBox="1"/>
          <p:nvPr/>
        </p:nvSpPr>
        <p:spPr>
          <a:xfrm>
            <a:off x="202833" y="308467"/>
            <a:ext cx="1201506" cy="1169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Rigidbody2D nám slúži na aplikovanie fyziky pre hráča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65304ACD-97E8-41AA-84AA-3FD9DB07787B}"/>
              </a:ext>
            </a:extLst>
          </p:cNvPr>
          <p:cNvSpPr txBox="1"/>
          <p:nvPr/>
        </p:nvSpPr>
        <p:spPr>
          <a:xfrm>
            <a:off x="6835709" y="2968894"/>
            <a:ext cx="1526292" cy="160043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Násobením smeru pohybu hráča a jeho rýchlosti zabezpečujeme  pohyb hráča po y-ovej osy</a:t>
            </a:r>
          </a:p>
        </p:txBody>
      </p:sp>
      <p:sp>
        <p:nvSpPr>
          <p:cNvPr id="8" name="BlokTextu 4">
            <a:extLst>
              <a:ext uri="{FF2B5EF4-FFF2-40B4-BE49-F238E27FC236}">
                <a16:creationId xmlns:a16="http://schemas.microsoft.com/office/drawing/2014/main" id="{1A3A27C6-00B9-4A1D-BE23-B6AD251A4D30}"/>
              </a:ext>
            </a:extLst>
          </p:cNvPr>
          <p:cNvSpPr txBox="1"/>
          <p:nvPr/>
        </p:nvSpPr>
        <p:spPr>
          <a:xfrm>
            <a:off x="202833" y="1562669"/>
            <a:ext cx="1201506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2">
                    <a:lumMod val="10000"/>
                  </a:schemeClr>
                </a:solidFill>
              </a:rPr>
              <a:t>Vector2 nám pomôže spracovať vstup od používateľa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45D358-BD72-4CC6-9D3C-3ED60DD84F30}"/>
              </a:ext>
            </a:extLst>
          </p:cNvPr>
          <p:cNvGrpSpPr/>
          <p:nvPr/>
        </p:nvGrpSpPr>
        <p:grpSpPr>
          <a:xfrm>
            <a:off x="4850210" y="765714"/>
            <a:ext cx="1284326" cy="1006122"/>
            <a:chOff x="4492193" y="1702104"/>
            <a:chExt cx="1284326" cy="10061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F95501-8B51-428B-B856-51AA00786120}"/>
                </a:ext>
              </a:extLst>
            </p:cNvPr>
            <p:cNvGrpSpPr/>
            <p:nvPr/>
          </p:nvGrpSpPr>
          <p:grpSpPr>
            <a:xfrm>
              <a:off x="4572000" y="2062354"/>
              <a:ext cx="1124712" cy="645872"/>
              <a:chOff x="4251278" y="1925876"/>
              <a:chExt cx="1124712" cy="64587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E4E7B9-1132-48BF-8273-00DF246C409A}"/>
                  </a:ext>
                </a:extLst>
              </p:cNvPr>
              <p:cNvSpPr/>
              <p:nvPr/>
            </p:nvSpPr>
            <p:spPr>
              <a:xfrm>
                <a:off x="4251278" y="2285794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AE49777-F0E9-4519-B7F3-EB2674280DE2}"/>
                  </a:ext>
                </a:extLst>
              </p:cNvPr>
              <p:cNvSpPr/>
              <p:nvPr/>
            </p:nvSpPr>
            <p:spPr>
              <a:xfrm>
                <a:off x="4653273" y="2283522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F13E46-CDD0-4F7E-9662-F1A23D5D1BE9}"/>
                  </a:ext>
                </a:extLst>
              </p:cNvPr>
              <p:cNvSpPr/>
              <p:nvPr/>
            </p:nvSpPr>
            <p:spPr>
              <a:xfrm>
                <a:off x="4653273" y="1925876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3DCBAA5-EF5E-444B-8358-F31591E5371F}"/>
                  </a:ext>
                </a:extLst>
              </p:cNvPr>
              <p:cNvSpPr/>
              <p:nvPr/>
            </p:nvSpPr>
            <p:spPr>
              <a:xfrm>
                <a:off x="5055268" y="2283522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B3D76E5-8C53-4C61-BDCF-A8E421F02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7154" y="2124053"/>
              <a:ext cx="0" cy="1625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72F333-A1C2-4DA4-9F71-94C5EAD61EC6}"/>
                </a:ext>
              </a:extLst>
            </p:cNvPr>
            <p:cNvCxnSpPr>
              <a:cxnSpLocks/>
            </p:cNvCxnSpPr>
            <p:nvPr/>
          </p:nvCxnSpPr>
          <p:spPr>
            <a:xfrm>
              <a:off x="5134356" y="2486777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83D9E21-50A6-43DD-B9E9-FBECB66BF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5618" y="2574634"/>
              <a:ext cx="173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C63115-DF0C-4920-8D3A-AAB38502F9FF}"/>
                </a:ext>
              </a:extLst>
            </p:cNvPr>
            <p:cNvCxnSpPr>
              <a:cxnSpLocks/>
            </p:cNvCxnSpPr>
            <p:nvPr/>
          </p:nvCxnSpPr>
          <p:spPr>
            <a:xfrm>
              <a:off x="5445628" y="2562977"/>
              <a:ext cx="181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DAC327-4F3A-41DF-8641-17F86BA71832}"/>
                </a:ext>
              </a:extLst>
            </p:cNvPr>
            <p:cNvSpPr/>
            <p:nvPr/>
          </p:nvSpPr>
          <p:spPr>
            <a:xfrm>
              <a:off x="4892722" y="1993467"/>
              <a:ext cx="483268" cy="413773"/>
            </a:xfrm>
            <a:prstGeom prst="rect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DB9F1F-0BEA-4BD2-A38A-E40AE8E28EDB}"/>
                </a:ext>
              </a:extLst>
            </p:cNvPr>
            <p:cNvSpPr txBox="1"/>
            <p:nvPr/>
          </p:nvSpPr>
          <p:spPr>
            <a:xfrm>
              <a:off x="4492193" y="1702104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accent4"/>
                  </a:solidFill>
                </a:rPr>
                <a:t>directionY = 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0657A9-BF40-479A-ACEB-39EEEFF3EDB4}"/>
              </a:ext>
            </a:extLst>
          </p:cNvPr>
          <p:cNvGrpSpPr/>
          <p:nvPr/>
        </p:nvGrpSpPr>
        <p:grpSpPr>
          <a:xfrm>
            <a:off x="4850210" y="1788744"/>
            <a:ext cx="1343638" cy="1067302"/>
            <a:chOff x="4492193" y="1702104"/>
            <a:chExt cx="1343638" cy="10673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B2A47E-F69B-4C78-8645-EF2BECB66888}"/>
                </a:ext>
              </a:extLst>
            </p:cNvPr>
            <p:cNvGrpSpPr/>
            <p:nvPr/>
          </p:nvGrpSpPr>
          <p:grpSpPr>
            <a:xfrm>
              <a:off x="4572000" y="2062354"/>
              <a:ext cx="1124712" cy="645872"/>
              <a:chOff x="4251278" y="1925876"/>
              <a:chExt cx="1124712" cy="64587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2B283D1-201C-4B51-85D4-ABC0ADD60161}"/>
                  </a:ext>
                </a:extLst>
              </p:cNvPr>
              <p:cNvSpPr/>
              <p:nvPr/>
            </p:nvSpPr>
            <p:spPr>
              <a:xfrm>
                <a:off x="4251278" y="2285794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931B246-1829-4850-A41D-E80FD85B37DC}"/>
                  </a:ext>
                </a:extLst>
              </p:cNvPr>
              <p:cNvSpPr/>
              <p:nvPr/>
            </p:nvSpPr>
            <p:spPr>
              <a:xfrm>
                <a:off x="4653273" y="2283522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3AACEB3-C154-4BFD-B170-59AAD74C95CB}"/>
                  </a:ext>
                </a:extLst>
              </p:cNvPr>
              <p:cNvSpPr/>
              <p:nvPr/>
            </p:nvSpPr>
            <p:spPr>
              <a:xfrm>
                <a:off x="4653273" y="1925876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78C6D1F-F46E-4AA3-B80D-70F26A5F2BC9}"/>
                  </a:ext>
                </a:extLst>
              </p:cNvPr>
              <p:cNvSpPr/>
              <p:nvPr/>
            </p:nvSpPr>
            <p:spPr>
              <a:xfrm>
                <a:off x="5055268" y="2283522"/>
                <a:ext cx="320722" cy="28595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818BC10-1E30-47A2-96C8-2E410C733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7154" y="2124053"/>
              <a:ext cx="0" cy="1625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6F80E2-4FE7-4CF0-867D-509F45E36022}"/>
                </a:ext>
              </a:extLst>
            </p:cNvPr>
            <p:cNvCxnSpPr>
              <a:cxnSpLocks/>
            </p:cNvCxnSpPr>
            <p:nvPr/>
          </p:nvCxnSpPr>
          <p:spPr>
            <a:xfrm>
              <a:off x="5134356" y="2486777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91AE3-5BC6-4D93-9EE4-35ECAC6F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5618" y="2574634"/>
              <a:ext cx="1734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7C4BF5D-FDAB-4DCC-BF14-A35466D8E20C}"/>
                </a:ext>
              </a:extLst>
            </p:cNvPr>
            <p:cNvCxnSpPr>
              <a:cxnSpLocks/>
            </p:cNvCxnSpPr>
            <p:nvPr/>
          </p:nvCxnSpPr>
          <p:spPr>
            <a:xfrm>
              <a:off x="5445628" y="2562977"/>
              <a:ext cx="1814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833B260-632F-4A27-98AC-3D5FEA8CBC37}"/>
                </a:ext>
              </a:extLst>
            </p:cNvPr>
            <p:cNvSpPr/>
            <p:nvPr/>
          </p:nvSpPr>
          <p:spPr>
            <a:xfrm>
              <a:off x="4892722" y="2355633"/>
              <a:ext cx="483268" cy="413773"/>
            </a:xfrm>
            <a:prstGeom prst="rect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426902-1CD7-4DAA-8DEC-8A8D92766946}"/>
                </a:ext>
              </a:extLst>
            </p:cNvPr>
            <p:cNvSpPr txBox="1"/>
            <p:nvPr/>
          </p:nvSpPr>
          <p:spPr>
            <a:xfrm>
              <a:off x="4492193" y="1702104"/>
              <a:ext cx="1343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>
                  <a:solidFill>
                    <a:schemeClr val="accent4"/>
                  </a:solidFill>
                </a:rPr>
                <a:t>directionY = -1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639A75-A4B4-4A33-A9A0-648D04041C42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4554948" y="3093244"/>
            <a:ext cx="0" cy="178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3A21F0-564F-4213-922D-E3AAF80D962E}"/>
              </a:ext>
            </a:extLst>
          </p:cNvPr>
          <p:cNvCxnSpPr>
            <a:stCxn id="61" idx="2"/>
          </p:cNvCxnSpPr>
          <p:nvPr/>
        </p:nvCxnSpPr>
        <p:spPr>
          <a:xfrm flipH="1">
            <a:off x="4554947" y="3579605"/>
            <a:ext cx="1" cy="135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38E167-811B-4782-9308-AA2656909706}"/>
              </a:ext>
            </a:extLst>
          </p:cNvPr>
          <p:cNvCxnSpPr/>
          <p:nvPr/>
        </p:nvCxnSpPr>
        <p:spPr>
          <a:xfrm flipV="1">
            <a:off x="4193381" y="3093244"/>
            <a:ext cx="0" cy="178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1051C55-ADB1-483E-A6CD-BD948D99796C}"/>
              </a:ext>
            </a:extLst>
          </p:cNvPr>
          <p:cNvCxnSpPr/>
          <p:nvPr/>
        </p:nvCxnSpPr>
        <p:spPr>
          <a:xfrm>
            <a:off x="3921392" y="3579605"/>
            <a:ext cx="0" cy="135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BlokTextu 4">
            <a:extLst>
              <a:ext uri="{FF2B5EF4-FFF2-40B4-BE49-F238E27FC236}">
                <a16:creationId xmlns:a16="http://schemas.microsoft.com/office/drawing/2014/main" id="{D588E645-46EC-4E67-B3B0-B2A63F0FE7F4}"/>
              </a:ext>
            </a:extLst>
          </p:cNvPr>
          <p:cNvSpPr txBox="1"/>
          <p:nvPr/>
        </p:nvSpPr>
        <p:spPr>
          <a:xfrm>
            <a:off x="4418953" y="3271828"/>
            <a:ext cx="271989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2">
                    <a:lumMod val="10000"/>
                  </a:schemeClr>
                </a:solidFill>
              </a:rPr>
              <a:t>y</a:t>
            </a:r>
          </a:p>
        </p:txBody>
      </p:sp>
      <p:sp>
        <p:nvSpPr>
          <p:cNvPr id="58" name="BlokTextu 4">
            <a:extLst>
              <a:ext uri="{FF2B5EF4-FFF2-40B4-BE49-F238E27FC236}">
                <a16:creationId xmlns:a16="http://schemas.microsoft.com/office/drawing/2014/main" id="{7A40C83D-FFD8-41DE-99BD-E366C03B2976}"/>
              </a:ext>
            </a:extLst>
          </p:cNvPr>
          <p:cNvSpPr txBox="1"/>
          <p:nvPr/>
        </p:nvSpPr>
        <p:spPr>
          <a:xfrm>
            <a:off x="3921392" y="3271829"/>
            <a:ext cx="271989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2">
                    <a:lumMod val="1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228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3083857" y="1471995"/>
            <a:ext cx="2954135" cy="2381752"/>
            <a:chOff x="3090923" y="1380019"/>
            <a:chExt cx="2954135" cy="2381752"/>
          </a:xfrm>
        </p:grpSpPr>
        <p:sp>
          <p:nvSpPr>
            <p:cNvPr id="622" name="Google Shape;622;p23"/>
            <p:cNvSpPr/>
            <p:nvPr/>
          </p:nvSpPr>
          <p:spPr>
            <a:xfrm>
              <a:off x="4672362" y="2677105"/>
              <a:ext cx="1084723" cy="1084666"/>
            </a:xfrm>
            <a:custGeom>
              <a:avLst/>
              <a:gdLst/>
              <a:ahLst/>
              <a:cxnLst/>
              <a:rect l="l" t="t" r="r" b="b"/>
              <a:pathLst>
                <a:path w="19225" h="19224" extrusionOk="0">
                  <a:moveTo>
                    <a:pt x="1" y="0"/>
                  </a:moveTo>
                  <a:lnTo>
                    <a:pt x="1" y="19223"/>
                  </a:lnTo>
                  <a:cubicBezTo>
                    <a:pt x="10653" y="19223"/>
                    <a:pt x="19224" y="10652"/>
                    <a:pt x="19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3394032" y="1380019"/>
              <a:ext cx="1090308" cy="1083256"/>
            </a:xfrm>
            <a:custGeom>
              <a:avLst/>
              <a:gdLst/>
              <a:ahLst/>
              <a:cxnLst/>
              <a:rect l="l" t="t" r="r" b="b"/>
              <a:pathLst>
                <a:path w="19324" h="19199" extrusionOk="0">
                  <a:moveTo>
                    <a:pt x="19324" y="1"/>
                  </a:moveTo>
                  <a:cubicBezTo>
                    <a:pt x="8672" y="1"/>
                    <a:pt x="0" y="8672"/>
                    <a:pt x="0" y="19199"/>
                  </a:cubicBezTo>
                  <a:lnTo>
                    <a:pt x="19324" y="1919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0" name="Google Shape;610;p23"/>
            <p:cNvGrpSpPr/>
            <p:nvPr/>
          </p:nvGrpSpPr>
          <p:grpSpPr>
            <a:xfrm>
              <a:off x="4683703" y="1381738"/>
              <a:ext cx="1361355" cy="1491160"/>
              <a:chOff x="4683703" y="1381738"/>
              <a:chExt cx="1361355" cy="1491160"/>
            </a:xfrm>
          </p:grpSpPr>
          <p:sp>
            <p:nvSpPr>
              <p:cNvPr id="611" name="Google Shape;611;p23"/>
              <p:cNvSpPr/>
              <p:nvPr/>
            </p:nvSpPr>
            <p:spPr>
              <a:xfrm rot="2708677">
                <a:off x="5697129" y="2397628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4869009" y="2171453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4944358" y="2246808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23"/>
            <p:cNvGrpSpPr/>
            <p:nvPr/>
          </p:nvGrpSpPr>
          <p:grpSpPr>
            <a:xfrm>
              <a:off x="3090923" y="2185558"/>
              <a:ext cx="1386365" cy="1570571"/>
              <a:chOff x="3090923" y="2185558"/>
              <a:chExt cx="1386365" cy="1570571"/>
            </a:xfrm>
          </p:grpSpPr>
          <p:sp>
            <p:nvSpPr>
              <p:cNvPr id="616" name="Google Shape;616;p23"/>
              <p:cNvSpPr/>
              <p:nvPr/>
            </p:nvSpPr>
            <p:spPr>
              <a:xfrm rot="2667917">
                <a:off x="3090923" y="2407210"/>
                <a:ext cx="347958" cy="347958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7" extrusionOk="0">
                    <a:moveTo>
                      <a:pt x="1680" y="1"/>
                    </a:moveTo>
                    <a:lnTo>
                      <a:pt x="1" y="6166"/>
                    </a:lnTo>
                    <a:lnTo>
                      <a:pt x="6166" y="4487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3394032" y="2665764"/>
                <a:ext cx="1083256" cy="1090365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19325" extrusionOk="0">
                    <a:moveTo>
                      <a:pt x="0" y="1"/>
                    </a:moveTo>
                    <a:cubicBezTo>
                      <a:pt x="0" y="10652"/>
                      <a:pt x="8672" y="19324"/>
                      <a:pt x="19198" y="19324"/>
                    </a:cubicBezTo>
                    <a:lnTo>
                      <a:pt x="19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3591256" y="2185558"/>
                <a:ext cx="701445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331" extrusionOk="0">
                    <a:moveTo>
                      <a:pt x="6266" y="0"/>
                    </a:moveTo>
                    <a:cubicBezTo>
                      <a:pt x="2808" y="0"/>
                      <a:pt x="1" y="2707"/>
                      <a:pt x="1" y="6166"/>
                    </a:cubicBezTo>
                    <a:cubicBezTo>
                      <a:pt x="1" y="9599"/>
                      <a:pt x="2808" y="12331"/>
                      <a:pt x="6266" y="12331"/>
                    </a:cubicBezTo>
                    <a:cubicBezTo>
                      <a:pt x="9600" y="12331"/>
                      <a:pt x="12432" y="9599"/>
                      <a:pt x="12432" y="6166"/>
                    </a:cubicBezTo>
                    <a:cubicBezTo>
                      <a:pt x="12432" y="2707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3666843" y="2260786"/>
                <a:ext cx="548855" cy="543894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54" extrusionOk="0">
                    <a:moveTo>
                      <a:pt x="5539" y="1"/>
                    </a:moveTo>
                    <a:cubicBezTo>
                      <a:pt x="2507" y="1"/>
                      <a:pt x="0" y="2407"/>
                      <a:pt x="0" y="5440"/>
                    </a:cubicBezTo>
                    <a:cubicBezTo>
                      <a:pt x="0" y="8472"/>
                      <a:pt x="2507" y="10853"/>
                      <a:pt x="5539" y="10853"/>
                    </a:cubicBezTo>
                    <a:cubicBezTo>
                      <a:pt x="8447" y="10853"/>
                      <a:pt x="10953" y="8472"/>
                      <a:pt x="10953" y="5440"/>
                    </a:cubicBezTo>
                    <a:cubicBezTo>
                      <a:pt x="10953" y="2407"/>
                      <a:pt x="8447" y="1"/>
                      <a:pt x="55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25" name="Google Shape;625;p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Update vs FixedUpdate</a:t>
            </a:r>
            <a:endParaRPr dirty="0"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4294967295"/>
          </p:nvPr>
        </p:nvSpPr>
        <p:spPr>
          <a:xfrm>
            <a:off x="508973" y="1303338"/>
            <a:ext cx="18732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4"/>
                </a:solidFill>
              </a:rPr>
              <a:t>Update</a:t>
            </a:r>
          </a:p>
          <a:p>
            <a:pPr marL="171450" indent="-171450" algn="r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/>
              <a:t>Niečo, čo sa má pravidelne aktualizovať</a:t>
            </a:r>
          </a:p>
          <a:p>
            <a:pPr marL="171450" indent="-171450" algn="r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/>
              <a:t>Volá sa raz za každú snímku (once per frame)</a:t>
            </a:r>
          </a:p>
          <a:p>
            <a:pPr marL="171450" indent="-171450" algn="r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>
                <a:solidFill>
                  <a:schemeClr val="accent4"/>
                </a:solidFill>
              </a:rPr>
              <a:t>Napr.</a:t>
            </a:r>
            <a:r>
              <a:rPr lang="sk-SK" sz="1000" dirty="0"/>
              <a:t> časovač, získavanie vstupu od používateľa</a:t>
            </a:r>
          </a:p>
          <a:p>
            <a:pPr marL="171450" lvl="0" indent="-17145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000" dirty="0"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4294967295"/>
          </p:nvPr>
        </p:nvSpPr>
        <p:spPr>
          <a:xfrm>
            <a:off x="6456837" y="1350150"/>
            <a:ext cx="2236787" cy="512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6"/>
                </a:solidFill>
              </a:rPr>
              <a:t>FixedUpdate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/>
              <a:t>Používa sa na to, aby sme držali krok s fyzickým enginom (physics engine)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/>
              <a:t>Volá sa raz za fyzickú snímku (once per physics frame)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/>
              <a:t>Všetko to, čo by sa malo stať s/aplikovať na Rigidbody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k-SK" sz="1000" dirty="0">
                <a:solidFill>
                  <a:schemeClr val="accent6"/>
                </a:solidFill>
              </a:rPr>
              <a:t>Napr.</a:t>
            </a:r>
            <a:r>
              <a:rPr lang="sk-SK" sz="1000" dirty="0"/>
              <a:t> rigidbody</a:t>
            </a:r>
            <a:endParaRPr lang="en-US" sz="1000" dirty="0"/>
          </a:p>
        </p:txBody>
      </p:sp>
      <p:grpSp>
        <p:nvGrpSpPr>
          <p:cNvPr id="52" name="Google Shape;5557;p38">
            <a:extLst>
              <a:ext uri="{FF2B5EF4-FFF2-40B4-BE49-F238E27FC236}">
                <a16:creationId xmlns:a16="http://schemas.microsoft.com/office/drawing/2014/main" id="{40A42F15-C6B0-44D8-A3E9-DFF1E88A866A}"/>
              </a:ext>
            </a:extLst>
          </p:cNvPr>
          <p:cNvGrpSpPr/>
          <p:nvPr/>
        </p:nvGrpSpPr>
        <p:grpSpPr>
          <a:xfrm>
            <a:off x="5053582" y="2446704"/>
            <a:ext cx="311899" cy="339253"/>
            <a:chOff x="2104275" y="3806450"/>
            <a:chExt cx="442975" cy="481825"/>
          </a:xfrm>
          <a:solidFill>
            <a:schemeClr val="tx1"/>
          </a:solidFill>
        </p:grpSpPr>
        <p:sp>
          <p:nvSpPr>
            <p:cNvPr id="53" name="Google Shape;5558;p38">
              <a:extLst>
                <a:ext uri="{FF2B5EF4-FFF2-40B4-BE49-F238E27FC236}">
                  <a16:creationId xmlns:a16="http://schemas.microsoft.com/office/drawing/2014/main" id="{702417B9-5C91-4176-982B-802CB13A79DC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" name="Google Shape;5559;p38">
              <a:extLst>
                <a:ext uri="{FF2B5EF4-FFF2-40B4-BE49-F238E27FC236}">
                  <a16:creationId xmlns:a16="http://schemas.microsoft.com/office/drawing/2014/main" id="{411FACF5-271D-4FFD-8A8A-D88FD815F89C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oogle Shape;7194;p42">
            <a:extLst>
              <a:ext uri="{FF2B5EF4-FFF2-40B4-BE49-F238E27FC236}">
                <a16:creationId xmlns:a16="http://schemas.microsoft.com/office/drawing/2014/main" id="{DBE0AB30-DAC6-4EEC-B03F-FC2674EBC0A4}"/>
              </a:ext>
            </a:extLst>
          </p:cNvPr>
          <p:cNvGrpSpPr/>
          <p:nvPr/>
        </p:nvGrpSpPr>
        <p:grpSpPr>
          <a:xfrm>
            <a:off x="3755667" y="2446606"/>
            <a:ext cx="355258" cy="356205"/>
            <a:chOff x="-48630025" y="3199700"/>
            <a:chExt cx="300100" cy="300900"/>
          </a:xfrm>
          <a:solidFill>
            <a:schemeClr val="tx1"/>
          </a:solidFill>
        </p:grpSpPr>
        <p:sp>
          <p:nvSpPr>
            <p:cNvPr id="56" name="Google Shape;7195;p42">
              <a:extLst>
                <a:ext uri="{FF2B5EF4-FFF2-40B4-BE49-F238E27FC236}">
                  <a16:creationId xmlns:a16="http://schemas.microsoft.com/office/drawing/2014/main" id="{74EF6DCC-91FC-4316-BC74-30E3F20D5A9D}"/>
                </a:ext>
              </a:extLst>
            </p:cNvPr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96;p42">
              <a:extLst>
                <a:ext uri="{FF2B5EF4-FFF2-40B4-BE49-F238E27FC236}">
                  <a16:creationId xmlns:a16="http://schemas.microsoft.com/office/drawing/2014/main" id="{62AEFB73-FC9B-494C-A582-FF80DF15A9C8}"/>
                </a:ext>
              </a:extLst>
            </p:cNvPr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97;p42">
              <a:extLst>
                <a:ext uri="{FF2B5EF4-FFF2-40B4-BE49-F238E27FC236}">
                  <a16:creationId xmlns:a16="http://schemas.microsoft.com/office/drawing/2014/main" id="{7C5EA40F-40E9-4EC2-8AB4-619B0306AE1A}"/>
                </a:ext>
              </a:extLst>
            </p:cNvPr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07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2D0C27-39D5-4236-B57E-5BC25E0C9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CameraMovement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6364DA47-6183-4AFF-9101-D7FB410A7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12872" r="47879" b="56630"/>
          <a:stretch/>
        </p:blipFill>
        <p:spPr>
          <a:xfrm>
            <a:off x="428260" y="1221475"/>
            <a:ext cx="5944331" cy="2340591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CB383E5D-3F1C-46B3-AA92-0996BEDEC892}"/>
              </a:ext>
            </a:extLst>
          </p:cNvPr>
          <p:cNvSpPr txBox="1"/>
          <p:nvPr/>
        </p:nvSpPr>
        <p:spPr>
          <a:xfrm>
            <a:off x="6703675" y="1703092"/>
            <a:ext cx="1526292" cy="2677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Nastavujeme pohyb kamery tak, aby to vyzeralo, akoby sa hráč posúval vpred, avšak ten v skutočnosti stojí na mieste a jediným hybajúcim sa objektom je kamera.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F8E274-D57B-4AA7-8D23-57D1E8BB4136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329113" y="3278981"/>
            <a:ext cx="1" cy="643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EF70B64-3C25-4C8B-BE90-4006AB7A5EB8}"/>
              </a:ext>
            </a:extLst>
          </p:cNvPr>
          <p:cNvSpPr/>
          <p:nvPr/>
        </p:nvSpPr>
        <p:spPr>
          <a:xfrm>
            <a:off x="3400426" y="4550569"/>
            <a:ext cx="1857375" cy="4071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bg1"/>
                </a:solidFill>
              </a:rPr>
              <a:t>...meníme len x-ovú pozíciu.</a:t>
            </a:r>
            <a:endParaRPr lang="sk-SK" dirty="0"/>
          </a:p>
        </p:txBody>
      </p:sp>
      <p:sp>
        <p:nvSpPr>
          <p:cNvPr id="6" name="BlokTextu 4">
            <a:extLst>
              <a:ext uri="{FF2B5EF4-FFF2-40B4-BE49-F238E27FC236}">
                <a16:creationId xmlns:a16="http://schemas.microsoft.com/office/drawing/2014/main" id="{A9A197B8-EB43-4CC1-AA95-0532F73AD912}"/>
              </a:ext>
            </a:extLst>
          </p:cNvPr>
          <p:cNvSpPr txBox="1"/>
          <p:nvPr/>
        </p:nvSpPr>
        <p:spPr>
          <a:xfrm>
            <a:off x="3086102" y="3922025"/>
            <a:ext cx="2486024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Nastavujeme pozíciu x (rýchlosť * čas), y (0), z (0)...</a:t>
            </a:r>
          </a:p>
        </p:txBody>
      </p:sp>
    </p:spTree>
    <p:extLst>
      <p:ext uri="{BB962C8B-B14F-4D97-AF65-F5344CB8AC3E}">
        <p14:creationId xmlns:p14="http://schemas.microsoft.com/office/powerpoint/2010/main" val="30598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C760-A813-46FC-A322-A2B089B22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Hierarchia objektov projektu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77AD2-C96F-47E9-B822-3EC027A69D4E}"/>
              </a:ext>
            </a:extLst>
          </p:cNvPr>
          <p:cNvGrpSpPr/>
          <p:nvPr/>
        </p:nvGrpSpPr>
        <p:grpSpPr>
          <a:xfrm>
            <a:off x="1314451" y="1453218"/>
            <a:ext cx="6515099" cy="2693194"/>
            <a:chOff x="535782" y="1438931"/>
            <a:chExt cx="6515099" cy="2693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B971EA-BB66-46CF-8CC6-B60130196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7917" r="72968" b="63055"/>
            <a:stretch/>
          </p:blipFill>
          <p:spPr>
            <a:xfrm>
              <a:off x="535782" y="1438931"/>
              <a:ext cx="4458589" cy="269319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D26A245-CA24-4243-B49A-21E5E08D90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7438" y="2170884"/>
              <a:ext cx="2636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25F043-CCC1-4FD2-A980-9DB4BC30DE0B}"/>
                </a:ext>
              </a:extLst>
            </p:cNvPr>
            <p:cNvSpPr/>
            <p:nvPr/>
          </p:nvSpPr>
          <p:spPr>
            <a:xfrm>
              <a:off x="4751483" y="1776878"/>
              <a:ext cx="2299398" cy="40719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dirty="0">
                  <a:solidFill>
                    <a:schemeClr val="bg1"/>
                  </a:solidFill>
                </a:rPr>
                <a:t>CameraMovement skript</a:t>
              </a:r>
              <a:endParaRPr lang="sk-SK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E1A12B-0619-4600-910E-8EA4E2505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7438" y="2517150"/>
              <a:ext cx="2636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5AC755-E7FA-4B60-8CDB-41FE6B675AA6}"/>
                </a:ext>
              </a:extLst>
            </p:cNvPr>
            <p:cNvSpPr/>
            <p:nvPr/>
          </p:nvSpPr>
          <p:spPr>
            <a:xfrm>
              <a:off x="4751483" y="2227835"/>
              <a:ext cx="2299398" cy="40719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dirty="0">
                  <a:solidFill>
                    <a:schemeClr val="tx1"/>
                  </a:solidFill>
                </a:rPr>
                <a:t>LoopingBackground skript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048545-CDB0-49A8-9984-6B1D3F7AA704}"/>
                </a:ext>
              </a:extLst>
            </p:cNvPr>
            <p:cNvCxnSpPr/>
            <p:nvPr/>
          </p:nvCxnSpPr>
          <p:spPr>
            <a:xfrm flipH="1">
              <a:off x="1985963" y="2678793"/>
              <a:ext cx="3008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60DB67-6FC9-4B02-960E-2B6F3C7B99CD}"/>
                </a:ext>
              </a:extLst>
            </p:cNvPr>
            <p:cNvSpPr/>
            <p:nvPr/>
          </p:nvSpPr>
          <p:spPr>
            <a:xfrm>
              <a:off x="4751483" y="2678793"/>
              <a:ext cx="2299398" cy="40719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k-SK" dirty="0">
                  <a:solidFill>
                    <a:schemeClr val="bg1"/>
                  </a:solidFill>
                </a:rPr>
                <a:t>Player skript</a:t>
              </a:r>
              <a:endParaRPr lang="sk-SK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91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>
            <a:extLst>
              <a:ext uri="{FF2B5EF4-FFF2-40B4-BE49-F238E27FC236}">
                <a16:creationId xmlns:a16="http://schemas.microsoft.com/office/drawing/2014/main" id="{A2F997B2-EB9B-4FC6-A3DE-A6A531358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61" t="7551" b="12978"/>
          <a:stretch/>
        </p:blipFill>
        <p:spPr>
          <a:xfrm>
            <a:off x="3155055" y="279990"/>
            <a:ext cx="3223653" cy="458352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Pozadie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41C3CEE6-3115-45C9-AFDB-23DBEAC69579}"/>
              </a:ext>
            </a:extLst>
          </p:cNvPr>
          <p:cNvSpPr txBox="1"/>
          <p:nvPr/>
        </p:nvSpPr>
        <p:spPr>
          <a:xfrm>
            <a:off x="232478" y="357614"/>
            <a:ext cx="1526292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Dizajn pozadia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D405DE7-8BC2-4F31-BA22-3DC825BC919C}"/>
              </a:ext>
            </a:extLst>
          </p:cNvPr>
          <p:cNvSpPr txBox="1"/>
          <p:nvPr/>
        </p:nvSpPr>
        <p:spPr>
          <a:xfrm>
            <a:off x="232478" y="3428087"/>
            <a:ext cx="2369193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Skript na zabezpečenie neustáleho pohybu pozadia</a:t>
            </a:r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6CFE68E-05BF-464C-8306-4219A91DE4F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01671" y="3689697"/>
            <a:ext cx="612583" cy="206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644521" y="4079747"/>
            <a:ext cx="236919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Obrázok pozadia</a:t>
            </a:r>
          </a:p>
        </p:txBody>
      </p: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061364" y="4233636"/>
            <a:ext cx="583157" cy="276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5049E46-6988-4E27-AC5B-C276E0559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8" y="853851"/>
            <a:ext cx="2263975" cy="10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2D0C27-39D5-4236-B57E-5BC25E0C9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LoopingBackground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A35FAB3E-7B1B-4C81-9D3E-4811968DC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13198" r="35455" b="51650"/>
          <a:stretch/>
        </p:blipFill>
        <p:spPr>
          <a:xfrm>
            <a:off x="524249" y="1288472"/>
            <a:ext cx="7580003" cy="2676696"/>
          </a:xfrm>
          <a:prstGeom prst="rect">
            <a:avLst/>
          </a:prstGeom>
        </p:spPr>
      </p:pic>
      <p:sp>
        <p:nvSpPr>
          <p:cNvPr id="4" name="BlokTextu 4">
            <a:extLst>
              <a:ext uri="{FF2B5EF4-FFF2-40B4-BE49-F238E27FC236}">
                <a16:creationId xmlns:a16="http://schemas.microsoft.com/office/drawing/2014/main" id="{F96D0FDC-B06C-4D5C-99C5-1FCE33950B3C}"/>
              </a:ext>
            </a:extLst>
          </p:cNvPr>
          <p:cNvSpPr txBox="1"/>
          <p:nvPr/>
        </p:nvSpPr>
        <p:spPr>
          <a:xfrm>
            <a:off x="4910447" y="1491376"/>
            <a:ext cx="2974746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Na vytvorenie lepšieho zdania pohybu hráča smerom vpred potrebujeme, aby sa nám pozadie „prehrávalo“ stále dokola</a:t>
            </a:r>
          </a:p>
        </p:txBody>
      </p:sp>
      <p:sp>
        <p:nvSpPr>
          <p:cNvPr id="6" name="BlokTextu 4">
            <a:extLst>
              <a:ext uri="{FF2B5EF4-FFF2-40B4-BE49-F238E27FC236}">
                <a16:creationId xmlns:a16="http://schemas.microsoft.com/office/drawing/2014/main" id="{E9BC1257-85D7-447F-992F-03FF31FCE689}"/>
              </a:ext>
            </a:extLst>
          </p:cNvPr>
          <p:cNvSpPr txBox="1"/>
          <p:nvPr/>
        </p:nvSpPr>
        <p:spPr>
          <a:xfrm>
            <a:off x="5430772" y="3644852"/>
            <a:ext cx="2080197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Nastavujeme pozíciu x (rýchlosť * čas) a y (0)...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0D557-0FDF-40BA-A969-C427305A49C5}"/>
              </a:ext>
            </a:extLst>
          </p:cNvPr>
          <p:cNvSpPr/>
          <p:nvPr/>
        </p:nvSpPr>
        <p:spPr>
          <a:xfrm>
            <a:off x="5542184" y="4317816"/>
            <a:ext cx="1857375" cy="4071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bg1"/>
                </a:solidFill>
              </a:rPr>
              <a:t>...meníme len x-ovú pozíciu.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9018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3.Týždeň</a:t>
            </a:r>
            <a:br>
              <a:rPr lang="sk-SK" dirty="0"/>
            </a:br>
            <a:r>
              <a:rPr lang="sk-SK" sz="1600" dirty="0">
                <a:solidFill>
                  <a:schemeClr val="accent1"/>
                </a:solidFill>
              </a:rPr>
              <a:t>19.0</a:t>
            </a:r>
            <a:r>
              <a:rPr lang="en-AU" sz="1600" dirty="0">
                <a:solidFill>
                  <a:schemeClr val="accent1"/>
                </a:solidFill>
              </a:rPr>
              <a:t>4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sk-SK" sz="1600" dirty="0">
                <a:solidFill>
                  <a:schemeClr val="accent1"/>
                </a:solidFill>
              </a:rPr>
              <a:t>26.04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135281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/>
            </a:br>
            <a:r>
              <a:rPr lang="sk-SK" sz="1000" dirty="0">
                <a:solidFill>
                  <a:schemeClr val="bg1"/>
                </a:solidFill>
              </a:rPr>
              <a:t>Vytvorenie skriptu na mazanie </a:t>
            </a:r>
            <a:r>
              <a:rPr lang="en-AU" sz="1000" dirty="0" err="1">
                <a:solidFill>
                  <a:schemeClr val="bg1"/>
                </a:solidFill>
              </a:rPr>
              <a:t>prek</a:t>
            </a:r>
            <a:r>
              <a:rPr lang="sk-SK" sz="1000" dirty="0" err="1">
                <a:solidFill>
                  <a:schemeClr val="bg1"/>
                </a:solidFill>
              </a:rPr>
              <a:t>ážok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1117554" y="1139574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accent1"/>
                </a:solidFill>
              </a:rPr>
              <a:t>Simona Dobrovi</a:t>
            </a:r>
            <a:r>
              <a:rPr lang="sk-SK" sz="1000" dirty="0" err="1">
                <a:solidFill>
                  <a:schemeClr val="accent1"/>
                </a:solidFill>
              </a:rPr>
              <a:t>čová</a:t>
            </a:r>
            <a:br>
              <a:rPr lang="sk-SK" sz="1000" dirty="0"/>
            </a:br>
            <a:r>
              <a:rPr lang="sk-SK" sz="1000" dirty="0"/>
              <a:t>Dizajn prekážok – kométy, grafická úprava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sk-SK" sz="1000" dirty="0"/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/>
            </a:br>
            <a:r>
              <a:rPr lang="sk-SK" sz="1000" dirty="0"/>
              <a:t>Vytvorenie Box </a:t>
            </a:r>
            <a:r>
              <a:rPr lang="sk-SK" sz="1000" dirty="0" err="1"/>
              <a:t>colliders</a:t>
            </a:r>
            <a:r>
              <a:rPr lang="sk-SK" sz="1000" dirty="0"/>
              <a:t> na ošetrenie pohybu hráča a prekážok mimo hraciu obrazovku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2568384" y="3396395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sk-SK" sz="1000" dirty="0">
                <a:solidFill>
                  <a:schemeClr val="bg1"/>
                </a:solidFill>
              </a:rPr>
              <a:t>Vytvorenie skriptu na </a:t>
            </a:r>
            <a:r>
              <a:rPr lang="en-AU" sz="1000" dirty="0" err="1">
                <a:solidFill>
                  <a:schemeClr val="bg1"/>
                </a:solidFill>
              </a:rPr>
              <a:t>generovanie</a:t>
            </a:r>
            <a:r>
              <a:rPr lang="en-AU" sz="1000" dirty="0">
                <a:solidFill>
                  <a:schemeClr val="bg1"/>
                </a:solidFill>
              </a:rPr>
              <a:t> </a:t>
            </a:r>
            <a:r>
              <a:rPr lang="en-AU" sz="1000" dirty="0" err="1">
                <a:solidFill>
                  <a:schemeClr val="bg1"/>
                </a:solidFill>
              </a:rPr>
              <a:t>prek</a:t>
            </a:r>
            <a:r>
              <a:rPr lang="sk-SK" sz="1000" dirty="0" err="1">
                <a:solidFill>
                  <a:schemeClr val="bg1"/>
                </a:solidFill>
              </a:rPr>
              <a:t>ážok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6471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77" y="39701"/>
            <a:ext cx="8095500" cy="577800"/>
          </a:xfrm>
        </p:spPr>
        <p:txBody>
          <a:bodyPr/>
          <a:lstStyle/>
          <a:p>
            <a:r>
              <a:rPr lang="en-AU" dirty="0"/>
              <a:t>Box Colliders  </a:t>
            </a:r>
            <a:endParaRPr lang="sk-SK" dirty="0"/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7749BBBE-99BE-4941-9691-1602F887990F}"/>
              </a:ext>
            </a:extLst>
          </p:cNvPr>
          <p:cNvSpPr txBox="1"/>
          <p:nvPr/>
        </p:nvSpPr>
        <p:spPr>
          <a:xfrm>
            <a:off x="3230862" y="617501"/>
            <a:ext cx="4058549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Vytvor</a:t>
            </a:r>
            <a:r>
              <a:rPr lang="sk-SK" dirty="0">
                <a:solidFill>
                  <a:schemeClr val="tx1"/>
                </a:solidFill>
              </a:rPr>
              <a:t>íme ich na ohraničenie pohybu hráča, aby sme predišli pohybu mimo našu obrazovku  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6C7E90B5-3F92-40EC-A065-D0A03BA38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41" t="10131" r="1121" b="39498"/>
          <a:stretch/>
        </p:blipFill>
        <p:spPr>
          <a:xfrm>
            <a:off x="5670750" y="2350935"/>
            <a:ext cx="2719238" cy="2590801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B401C603-EFB7-459A-9E6F-B4BC409C2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13" t="11305" b="37102"/>
          <a:stretch/>
        </p:blipFill>
        <p:spPr>
          <a:xfrm>
            <a:off x="113486" y="299978"/>
            <a:ext cx="2964874" cy="2750128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B85E4D02-A598-4844-B37B-2FBE17342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91" t="11313" r="131" b="38317"/>
          <a:stretch/>
        </p:blipFill>
        <p:spPr>
          <a:xfrm>
            <a:off x="2705876" y="2350935"/>
            <a:ext cx="2814350" cy="2590801"/>
          </a:xfrm>
          <a:prstGeom prst="rect">
            <a:avLst/>
          </a:prstGeom>
        </p:spPr>
      </p:pic>
      <p:sp>
        <p:nvSpPr>
          <p:cNvPr id="16" name="Obdĺžnik 15">
            <a:extLst>
              <a:ext uri="{FF2B5EF4-FFF2-40B4-BE49-F238E27FC236}">
                <a16:creationId xmlns:a16="http://schemas.microsoft.com/office/drawing/2014/main" id="{8B22B763-2919-49AE-8829-75C0A591D838}"/>
              </a:ext>
            </a:extLst>
          </p:cNvPr>
          <p:cNvSpPr/>
          <p:nvPr/>
        </p:nvSpPr>
        <p:spPr>
          <a:xfrm>
            <a:off x="360219" y="422564"/>
            <a:ext cx="1365454" cy="1949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Obdĺžnik 19">
            <a:extLst>
              <a:ext uri="{FF2B5EF4-FFF2-40B4-BE49-F238E27FC236}">
                <a16:creationId xmlns:a16="http://schemas.microsoft.com/office/drawing/2014/main" id="{9AF1CAAD-04AB-46C0-9A75-296077A3FB25}"/>
              </a:ext>
            </a:extLst>
          </p:cNvPr>
          <p:cNvSpPr/>
          <p:nvPr/>
        </p:nvSpPr>
        <p:spPr>
          <a:xfrm>
            <a:off x="5826043" y="2571748"/>
            <a:ext cx="1365454" cy="1949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CD057FBE-ECD5-4D13-8245-DE65467B873B}"/>
              </a:ext>
            </a:extLst>
          </p:cNvPr>
          <p:cNvSpPr/>
          <p:nvPr/>
        </p:nvSpPr>
        <p:spPr>
          <a:xfrm>
            <a:off x="2842360" y="2474280"/>
            <a:ext cx="1365454" cy="19493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3" name="BlokTextu 22">
            <a:extLst>
              <a:ext uri="{FF2B5EF4-FFF2-40B4-BE49-F238E27FC236}">
                <a16:creationId xmlns:a16="http://schemas.microsoft.com/office/drawing/2014/main" id="{EA221732-4DA2-4F22-99C4-30B102E2E776}"/>
              </a:ext>
            </a:extLst>
          </p:cNvPr>
          <p:cNvSpPr txBox="1"/>
          <p:nvPr/>
        </p:nvSpPr>
        <p:spPr>
          <a:xfrm>
            <a:off x="3230862" y="1222608"/>
            <a:ext cx="3359719" cy="7386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Vytvorili sme objekt </a:t>
            </a:r>
            <a:r>
              <a:rPr lang="sk-SK" dirty="0" err="1">
                <a:solidFill>
                  <a:schemeClr val="bg1"/>
                </a:solidFill>
              </a:rPr>
              <a:t>Screen</a:t>
            </a:r>
            <a:r>
              <a:rPr lang="sk-SK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borders</a:t>
            </a:r>
            <a:r>
              <a:rPr lang="sk-SK" dirty="0">
                <a:solidFill>
                  <a:schemeClr val="bg1"/>
                </a:solidFill>
              </a:rPr>
              <a:t>, v ktorom sme vytvorili tag </a:t>
            </a:r>
            <a:r>
              <a:rPr lang="sk-SK" dirty="0" err="1">
                <a:solidFill>
                  <a:schemeClr val="bg1"/>
                </a:solidFill>
              </a:rPr>
              <a:t>border</a:t>
            </a:r>
            <a:r>
              <a:rPr lang="sk-SK" dirty="0">
                <a:solidFill>
                  <a:schemeClr val="bg1"/>
                </a:solidFill>
              </a:rPr>
              <a:t>. Tento tag sme nastavili všetkým potomkom.</a:t>
            </a:r>
          </a:p>
        </p:txBody>
      </p:sp>
      <p:pic>
        <p:nvPicPr>
          <p:cNvPr id="24" name="Obrázok 23">
            <a:extLst>
              <a:ext uri="{FF2B5EF4-FFF2-40B4-BE49-F238E27FC236}">
                <a16:creationId xmlns:a16="http://schemas.microsoft.com/office/drawing/2014/main" id="{F97F4CF8-031A-468F-81BE-85C8FA890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9" t="26164" r="85850" b="66348"/>
          <a:stretch/>
        </p:blipFill>
        <p:spPr>
          <a:xfrm>
            <a:off x="6702723" y="1239406"/>
            <a:ext cx="1907641" cy="7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>
            <a:extLst>
              <a:ext uri="{FF2B5EF4-FFF2-40B4-BE49-F238E27FC236}">
                <a16:creationId xmlns:a16="http://schemas.microsoft.com/office/drawing/2014/main" id="{9B8FC09A-1751-4920-9ECB-0CAA87CA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56" t="9107" b="11781"/>
          <a:stretch/>
        </p:blipFill>
        <p:spPr>
          <a:xfrm>
            <a:off x="6174146" y="900063"/>
            <a:ext cx="2829464" cy="406904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0EBED927-95B0-471C-BA88-ED351D5EE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51" t="50713" b="6750"/>
          <a:stretch/>
        </p:blipFill>
        <p:spPr>
          <a:xfrm>
            <a:off x="266501" y="757350"/>
            <a:ext cx="3765828" cy="2920681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9C2AECA1-7789-47F2-AEF5-7112C54D0FAD}"/>
              </a:ext>
            </a:extLst>
          </p:cNvPr>
          <p:cNvSpPr txBox="1"/>
          <p:nvPr/>
        </p:nvSpPr>
        <p:spPr>
          <a:xfrm>
            <a:off x="1844354" y="863783"/>
            <a:ext cx="3026529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Tieto </a:t>
            </a:r>
            <a:r>
              <a:rPr lang="sk-SK" dirty="0" err="1">
                <a:solidFill>
                  <a:schemeClr val="bg1"/>
                </a:solidFill>
              </a:rPr>
              <a:t>bordery</a:t>
            </a:r>
            <a:r>
              <a:rPr lang="sk-SK" dirty="0">
                <a:solidFill>
                  <a:schemeClr val="bg1"/>
                </a:solidFill>
              </a:rPr>
              <a:t> nastavíme aj nášmu hráčovi cez Box </a:t>
            </a:r>
            <a:r>
              <a:rPr lang="sk-SK" dirty="0" err="1">
                <a:solidFill>
                  <a:schemeClr val="bg1"/>
                </a:solidFill>
              </a:rPr>
              <a:t>Collider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8C2A7178-F320-43DB-85F0-0602EB789198}"/>
              </a:ext>
            </a:extLst>
          </p:cNvPr>
          <p:cNvSpPr txBox="1"/>
          <p:nvPr/>
        </p:nvSpPr>
        <p:spPr>
          <a:xfrm>
            <a:off x="3923995" y="4361879"/>
            <a:ext cx="3026529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A taktiež objektu prekážky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65D16393-CDB9-4E5B-8A82-2CB713DC15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06" t="11069" r="14811" b="81049"/>
          <a:stretch/>
        </p:blipFill>
        <p:spPr>
          <a:xfrm>
            <a:off x="3577250" y="1508776"/>
            <a:ext cx="2147884" cy="577800"/>
          </a:xfrm>
          <a:prstGeom prst="rect">
            <a:avLst/>
          </a:prstGeom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701D98FB-1FE7-44E0-A368-C28AF0332678}"/>
              </a:ext>
            </a:extLst>
          </p:cNvPr>
          <p:cNvSpPr txBox="1"/>
          <p:nvPr/>
        </p:nvSpPr>
        <p:spPr>
          <a:xfrm>
            <a:off x="3577250" y="1970993"/>
            <a:ext cx="237931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Hráčovi nastavíme tag </a:t>
            </a:r>
            <a:r>
              <a:rPr lang="sk-SK" dirty="0" err="1">
                <a:solidFill>
                  <a:schemeClr val="tx1"/>
                </a:solidFill>
              </a:rPr>
              <a:t>player</a:t>
            </a:r>
            <a:r>
              <a:rPr lang="sk-SK" dirty="0">
                <a:solidFill>
                  <a:schemeClr val="tx1"/>
                </a:solidFill>
              </a:rPr>
              <a:t> na jednoduchšie vyhľadanie a použitie</a:t>
            </a:r>
          </a:p>
        </p:txBody>
      </p:sp>
    </p:spTree>
    <p:extLst>
      <p:ext uri="{BB962C8B-B14F-4D97-AF65-F5344CB8AC3E}">
        <p14:creationId xmlns:p14="http://schemas.microsoft.com/office/powerpoint/2010/main" val="54160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</p:spPr>
        <p:txBody>
          <a:bodyPr/>
          <a:lstStyle/>
          <a:p>
            <a:r>
              <a:rPr lang="sk-SK" dirty="0"/>
              <a:t>Prekážky</a:t>
            </a:r>
            <a:br>
              <a:rPr lang="sk-SK" dirty="0"/>
            </a:br>
            <a:r>
              <a:rPr lang="sk-SK" dirty="0"/>
              <a:t>- vytváranie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4ED39-8C54-411D-BD43-1D8DCDB24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1" t="8093" b="51178"/>
          <a:stretch/>
        </p:blipFill>
        <p:spPr>
          <a:xfrm>
            <a:off x="2597557" y="1668589"/>
            <a:ext cx="3948886" cy="2893336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41C3CEE6-3115-45C9-AFDB-23DBEAC69579}"/>
              </a:ext>
            </a:extLst>
          </p:cNvPr>
          <p:cNvSpPr txBox="1"/>
          <p:nvPr/>
        </p:nvSpPr>
        <p:spPr>
          <a:xfrm>
            <a:off x="184486" y="362320"/>
            <a:ext cx="1526292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Dizajn kométy</a:t>
            </a:r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6CFE68E-05BF-464C-8306-4219A91DE4F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490836" y="3018813"/>
            <a:ext cx="216387" cy="666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442718" y="4090275"/>
            <a:ext cx="2320112" cy="304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BlokTextu 7">
            <a:extLst>
              <a:ext uri="{FF2B5EF4-FFF2-40B4-BE49-F238E27FC236}">
                <a16:creationId xmlns:a16="http://schemas.microsoft.com/office/drawing/2014/main" id="{BD405DE7-8BC2-4F31-BA22-3DC825BC919C}"/>
              </a:ext>
            </a:extLst>
          </p:cNvPr>
          <p:cNvSpPr txBox="1"/>
          <p:nvPr/>
        </p:nvSpPr>
        <p:spPr>
          <a:xfrm>
            <a:off x="121643" y="2326315"/>
            <a:ext cx="2369193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Minim</a:t>
            </a:r>
            <a:r>
              <a:rPr lang="sk-SK" dirty="0">
                <a:solidFill>
                  <a:schemeClr val="bg1"/>
                </a:solidFill>
              </a:rPr>
              <a:t>álnu a maximálnu x-ovú a y-ovú pozíciu prekáž</a:t>
            </a:r>
            <a:r>
              <a:rPr lang="en-AU" dirty="0">
                <a:solidFill>
                  <a:schemeClr val="bg1"/>
                </a:solidFill>
              </a:rPr>
              <a:t>ok</a:t>
            </a:r>
            <a:r>
              <a:rPr lang="sk-SK" dirty="0">
                <a:solidFill>
                  <a:schemeClr val="bg1"/>
                </a:solidFill>
              </a:rPr>
              <a:t> určíme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tak</a:t>
            </a:r>
            <a:r>
              <a:rPr lang="sk-SK" dirty="0">
                <a:solidFill>
                  <a:schemeClr val="bg1"/>
                </a:solidFill>
              </a:rPr>
              <a:t>,</a:t>
            </a:r>
            <a:r>
              <a:rPr lang="en-AU" dirty="0">
                <a:solidFill>
                  <a:schemeClr val="bg1"/>
                </a:solidFill>
              </a:rPr>
              <a:t> aby </a:t>
            </a:r>
            <a:r>
              <a:rPr lang="en-AU" dirty="0" err="1">
                <a:solidFill>
                  <a:schemeClr val="bg1"/>
                </a:solidFill>
              </a:rPr>
              <a:t>sa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nikdy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nestalo</a:t>
            </a:r>
            <a:r>
              <a:rPr lang="sk-SK" dirty="0">
                <a:solidFill>
                  <a:schemeClr val="bg1"/>
                </a:solidFill>
              </a:rPr>
              <a:t>,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sk-SK" dirty="0">
                <a:solidFill>
                  <a:schemeClr val="bg1"/>
                </a:solidFill>
              </a:rPr>
              <a:t>že sa zobrazia mimo našej obrazovky</a:t>
            </a:r>
          </a:p>
        </p:txBody>
      </p:sp>
      <p:pic>
        <p:nvPicPr>
          <p:cNvPr id="17" name="Obrázok 16" descr="Obrázok, na ktorom je text&#10;&#10;Automaticky generovaný popis">
            <a:extLst>
              <a:ext uri="{FF2B5EF4-FFF2-40B4-BE49-F238E27FC236}">
                <a16:creationId xmlns:a16="http://schemas.microsoft.com/office/drawing/2014/main" id="{B9E69C0D-50F7-4C7E-ACC9-F0533204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8" y="670097"/>
            <a:ext cx="1476601" cy="1476601"/>
          </a:xfrm>
          <a:prstGeom prst="rect">
            <a:avLst/>
          </a:prstGeom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762830" y="3505499"/>
            <a:ext cx="1934218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 </a:t>
            </a:r>
            <a:r>
              <a:rPr lang="en-AU" dirty="0" err="1">
                <a:solidFill>
                  <a:schemeClr val="bg1"/>
                </a:solidFill>
              </a:rPr>
              <a:t>premennej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sk-SK" dirty="0" err="1">
                <a:solidFill>
                  <a:schemeClr val="bg1"/>
                </a:solidFill>
              </a:rPr>
              <a:t>timeBetweenSpawn</a:t>
            </a:r>
            <a:r>
              <a:rPr lang="sk-SK" dirty="0">
                <a:solidFill>
                  <a:schemeClr val="bg1"/>
                </a:solidFill>
              </a:rPr>
              <a:t> n</a:t>
            </a:r>
            <a:r>
              <a:rPr lang="en-AU" dirty="0" err="1">
                <a:solidFill>
                  <a:schemeClr val="bg1"/>
                </a:solidFill>
              </a:rPr>
              <a:t>asta</a:t>
            </a:r>
            <a:r>
              <a:rPr lang="sk-SK" dirty="0">
                <a:solidFill>
                  <a:schemeClr val="bg1"/>
                </a:solidFill>
              </a:rPr>
              <a:t>víme čas do objavenia sa ďalšej kométy</a:t>
            </a:r>
          </a:p>
        </p:txBody>
      </p: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2F4B6013-947E-458A-918D-67E9FEE189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810836" y="2571750"/>
            <a:ext cx="1951993" cy="997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BlokTextu 13">
            <a:extLst>
              <a:ext uri="{FF2B5EF4-FFF2-40B4-BE49-F238E27FC236}">
                <a16:creationId xmlns:a16="http://schemas.microsoft.com/office/drawing/2014/main" id="{923E1F48-F4DA-4AF8-A702-AE29A99F5C5D}"/>
              </a:ext>
            </a:extLst>
          </p:cNvPr>
          <p:cNvSpPr txBox="1"/>
          <p:nvPr/>
        </p:nvSpPr>
        <p:spPr>
          <a:xfrm>
            <a:off x="6762829" y="2202418"/>
            <a:ext cx="1934218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Do skriptu pridáme náš vytvorený prefab GameObject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7749BBBE-99BE-4941-9691-1602F887990F}"/>
              </a:ext>
            </a:extLst>
          </p:cNvPr>
          <p:cNvSpPr txBox="1"/>
          <p:nvPr/>
        </p:nvSpPr>
        <p:spPr>
          <a:xfrm>
            <a:off x="2413444" y="299978"/>
            <a:ext cx="40585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V Unity sme vytvorili nový Game object Spawn point, ktorý bude riadiť vytváranie komét, do neho sme vložili skript, kde sme určili premenné</a:t>
            </a:r>
          </a:p>
        </p:txBody>
      </p:sp>
    </p:spTree>
    <p:extLst>
      <p:ext uri="{BB962C8B-B14F-4D97-AF65-F5344CB8AC3E}">
        <p14:creationId xmlns:p14="http://schemas.microsoft.com/office/powerpoint/2010/main" val="413389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POPIS</a:t>
            </a:r>
            <a:endParaRPr dirty="0"/>
          </a:p>
        </p:txBody>
      </p:sp>
      <p:sp>
        <p:nvSpPr>
          <p:cNvPr id="353" name="Google Shape;353;p1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4" name="Google Shape;354;p14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ROZDELENIE</a:t>
            </a:r>
            <a:r>
              <a:rPr lang="sk-SK" dirty="0"/>
              <a:t> ÚLOH</a:t>
            </a:r>
            <a:endParaRPr dirty="0"/>
          </a:p>
        </p:txBody>
      </p:sp>
      <p:sp>
        <p:nvSpPr>
          <p:cNvPr id="356" name="Google Shape;356;p14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5" name="Google Shape;355;p14"/>
          <p:cNvSpPr txBox="1">
            <a:spLocks noGrp="1"/>
          </p:cNvSpPr>
          <p:nvPr>
            <p:ph type="ctr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TÝŽĎNOVÉ POKROKY</a:t>
            </a:r>
            <a:endParaRPr dirty="0"/>
          </a:p>
        </p:txBody>
      </p:sp>
      <p:sp>
        <p:nvSpPr>
          <p:cNvPr id="357" name="Google Shape;357;p14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8" name="Google Shape;358;p14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VYSVETLENIE FUNKCIÍ</a:t>
            </a:r>
            <a:endParaRPr dirty="0"/>
          </a:p>
        </p:txBody>
      </p:sp>
      <p:sp>
        <p:nvSpPr>
          <p:cNvPr id="359" name="Google Shape;359;p14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1" name="Google Shape;351;p1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1"/>
                </a:solidFill>
              </a:rPr>
              <a:t>Obsah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2435FEBB-0533-4745-B6C3-D6D4D58E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" t="14680" r="34925" b="27139"/>
          <a:stretch/>
        </p:blipFill>
        <p:spPr>
          <a:xfrm>
            <a:off x="2288422" y="909006"/>
            <a:ext cx="5743492" cy="3325487"/>
          </a:xfrm>
          <a:prstGeom prst="rect">
            <a:avLst/>
          </a:prstGeom>
        </p:spPr>
      </p:pic>
      <p:sp>
        <p:nvSpPr>
          <p:cNvPr id="5" name="Obdĺžnik 4">
            <a:extLst>
              <a:ext uri="{FF2B5EF4-FFF2-40B4-BE49-F238E27FC236}">
                <a16:creationId xmlns:a16="http://schemas.microsoft.com/office/drawing/2014/main" id="{3A1C3BBB-7402-4449-8274-B1A778847185}"/>
              </a:ext>
            </a:extLst>
          </p:cNvPr>
          <p:cNvSpPr/>
          <p:nvPr/>
        </p:nvSpPr>
        <p:spPr>
          <a:xfrm>
            <a:off x="2521347" y="1375693"/>
            <a:ext cx="1084040" cy="4561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792F7D73-804B-4539-8F87-50C5D507DAED}"/>
              </a:ext>
            </a:extLst>
          </p:cNvPr>
          <p:cNvCxnSpPr>
            <a:stCxn id="4" idx="2"/>
          </p:cNvCxnSpPr>
          <p:nvPr/>
        </p:nvCxnSpPr>
        <p:spPr>
          <a:xfrm>
            <a:off x="2309204" y="854426"/>
            <a:ext cx="212143" cy="489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BlokTextu 3">
            <a:extLst>
              <a:ext uri="{FF2B5EF4-FFF2-40B4-BE49-F238E27FC236}">
                <a16:creationId xmlns:a16="http://schemas.microsoft.com/office/drawing/2014/main" id="{AA66A296-7135-4A59-AD78-3747DB34A2B3}"/>
              </a:ext>
            </a:extLst>
          </p:cNvPr>
          <p:cNvSpPr txBox="1"/>
          <p:nvPr/>
        </p:nvSpPr>
        <p:spPr>
          <a:xfrm>
            <a:off x="430082" y="331206"/>
            <a:ext cx="375824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Tieto premenné slúžia na ohraničenie priestoru pohybu kométy</a:t>
            </a: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E0DA3600-36FE-4BF2-AA14-B1DFB48670C1}"/>
              </a:ext>
            </a:extLst>
          </p:cNvPr>
          <p:cNvSpPr/>
          <p:nvPr/>
        </p:nvSpPr>
        <p:spPr>
          <a:xfrm>
            <a:off x="2521346" y="1831793"/>
            <a:ext cx="1666979" cy="10453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94DBED6-F874-4AFD-ADC9-A77B53A20AA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220351" y="1281671"/>
            <a:ext cx="339560" cy="495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BlokTextu 7">
            <a:extLst>
              <a:ext uri="{FF2B5EF4-FFF2-40B4-BE49-F238E27FC236}">
                <a16:creationId xmlns:a16="http://schemas.microsoft.com/office/drawing/2014/main" id="{E0F752DA-FEAA-4ADB-9C99-D4BCB6DFFB3E}"/>
              </a:ext>
            </a:extLst>
          </p:cNvPr>
          <p:cNvSpPr txBox="1"/>
          <p:nvPr/>
        </p:nvSpPr>
        <p:spPr>
          <a:xfrm>
            <a:off x="4559911" y="1050838"/>
            <a:ext cx="3567545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sz="1200" dirty="0">
                <a:solidFill>
                  <a:schemeClr val="bg1"/>
                </a:solidFill>
              </a:rPr>
              <a:t>Premenná timeBetweenSpawn nám určuje aký dlhý čas prejde kým sa objaví ďalšia kométa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476CB8A7-BE22-40D3-B955-AE7DD41B86BE}"/>
              </a:ext>
            </a:extLst>
          </p:cNvPr>
          <p:cNvSpPr txBox="1"/>
          <p:nvPr/>
        </p:nvSpPr>
        <p:spPr>
          <a:xfrm>
            <a:off x="3782808" y="3023343"/>
            <a:ext cx="4780475" cy="430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sz="1100" dirty="0">
                <a:solidFill>
                  <a:schemeClr val="tx1"/>
                </a:solidFill>
              </a:rPr>
              <a:t>Generujeme hodnoty x a y - súradnice, kde sa objavia a následne budú pohybovať prekážky, keďže nechceme aby vznikali na rovnakej pozícii</a:t>
            </a:r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6ED9A798-7B59-4A14-B122-83C9F4A88F55}"/>
              </a:ext>
            </a:extLst>
          </p:cNvPr>
          <p:cNvSpPr/>
          <p:nvPr/>
        </p:nvSpPr>
        <p:spPr>
          <a:xfrm>
            <a:off x="2742363" y="3556293"/>
            <a:ext cx="2186134" cy="3036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C813319-7DBD-4E42-B4DE-03321DE06B08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354835" y="4064104"/>
            <a:ext cx="2542759" cy="300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BlokTextu 16">
            <a:extLst>
              <a:ext uri="{FF2B5EF4-FFF2-40B4-BE49-F238E27FC236}">
                <a16:creationId xmlns:a16="http://schemas.microsoft.com/office/drawing/2014/main" id="{424BBBE5-95A1-4CAA-B870-FC8A7D01747F}"/>
              </a:ext>
            </a:extLst>
          </p:cNvPr>
          <p:cNvSpPr txBox="1"/>
          <p:nvPr/>
        </p:nvSpPr>
        <p:spPr>
          <a:xfrm>
            <a:off x="5897594" y="4226527"/>
            <a:ext cx="2134320" cy="2769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sz="1200" dirty="0">
                <a:solidFill>
                  <a:schemeClr val="bg1"/>
                </a:solidFill>
              </a:rPr>
              <a:t>Vytvoríme inštanciu kométy</a:t>
            </a:r>
          </a:p>
        </p:txBody>
      </p:sp>
      <p:cxnSp>
        <p:nvCxnSpPr>
          <p:cNvPr id="22" name="Rovná spojovacia šípka 21">
            <a:extLst>
              <a:ext uri="{FF2B5EF4-FFF2-40B4-BE49-F238E27FC236}">
                <a16:creationId xmlns:a16="http://schemas.microsoft.com/office/drawing/2014/main" id="{CCA24962-DA06-45D1-9132-08C1D83509CE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92881" y="2434182"/>
            <a:ext cx="387080" cy="111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BlokTextu 20">
            <a:extLst>
              <a:ext uri="{FF2B5EF4-FFF2-40B4-BE49-F238E27FC236}">
                <a16:creationId xmlns:a16="http://schemas.microsoft.com/office/drawing/2014/main" id="{01C41685-3F51-4F41-83E2-78CE8CFA1982}"/>
              </a:ext>
            </a:extLst>
          </p:cNvPr>
          <p:cNvSpPr txBox="1"/>
          <p:nvPr/>
        </p:nvSpPr>
        <p:spPr>
          <a:xfrm>
            <a:off x="432117" y="1760974"/>
            <a:ext cx="1760764" cy="15696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sz="1200" dirty="0">
                <a:solidFill>
                  <a:schemeClr val="bg1"/>
                </a:solidFill>
              </a:rPr>
              <a:t>Vo funkcii Update</a:t>
            </a:r>
            <a:r>
              <a:rPr lang="en-AU" sz="1200" dirty="0">
                <a:solidFill>
                  <a:schemeClr val="bg1"/>
                </a:solidFill>
              </a:rPr>
              <a:t>()</a:t>
            </a:r>
            <a:r>
              <a:rPr lang="sk-SK" sz="1200" dirty="0">
                <a:solidFill>
                  <a:schemeClr val="bg1"/>
                </a:solidFill>
              </a:rPr>
              <a:t> zisťujeme či je uplynulý čas väčší ako </a:t>
            </a:r>
            <a:r>
              <a:rPr lang="sk-SK" sz="1200" dirty="0" err="1">
                <a:solidFill>
                  <a:schemeClr val="bg1"/>
                </a:solidFill>
              </a:rPr>
              <a:t>spawnTime</a:t>
            </a:r>
            <a:r>
              <a:rPr lang="sk-SK" sz="1200" dirty="0">
                <a:solidFill>
                  <a:schemeClr val="bg1"/>
                </a:solidFill>
              </a:rPr>
              <a:t>, ak áno voláme funkciu na vytvorenie ďalšej kométy a aktualizujeme čas</a:t>
            </a:r>
          </a:p>
        </p:txBody>
      </p:sp>
    </p:spTree>
    <p:extLst>
      <p:ext uri="{BB962C8B-B14F-4D97-AF65-F5344CB8AC3E}">
        <p14:creationId xmlns:p14="http://schemas.microsoft.com/office/powerpoint/2010/main" val="166526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2EEF0686-8AE0-4CB1-AE18-1C0FCDD14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40" t="42819" r="131" b="8013"/>
          <a:stretch/>
        </p:blipFill>
        <p:spPr>
          <a:xfrm>
            <a:off x="2703811" y="1458243"/>
            <a:ext cx="3460563" cy="309434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</p:spPr>
        <p:txBody>
          <a:bodyPr/>
          <a:lstStyle/>
          <a:p>
            <a:r>
              <a:rPr lang="sk-SK" dirty="0"/>
              <a:t>Prekážky</a:t>
            </a:r>
            <a:br>
              <a:rPr lang="sk-SK" dirty="0"/>
            </a:br>
            <a:r>
              <a:rPr lang="sk-SK" dirty="0"/>
              <a:t>- mazanie</a:t>
            </a:r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6CFE68E-05BF-464C-8306-4219A91DE4F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90836" y="1988127"/>
            <a:ext cx="342419" cy="815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BlokTextu 17">
            <a:extLst>
              <a:ext uri="{FF2B5EF4-FFF2-40B4-BE49-F238E27FC236}">
                <a16:creationId xmlns:a16="http://schemas.microsoft.com/office/drawing/2014/main" id="{7749BBBE-99BE-4941-9691-1602F887990F}"/>
              </a:ext>
            </a:extLst>
          </p:cNvPr>
          <p:cNvSpPr txBox="1"/>
          <p:nvPr/>
        </p:nvSpPr>
        <p:spPr>
          <a:xfrm>
            <a:off x="2404817" y="137953"/>
            <a:ext cx="4058549" cy="11695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V Unity sme vytvorili prefab – konštrukčnú časť prekážky, aby sme ju nemuseli mať priamo v scéne, ale aby sa pomocou skriptu Spawn object automaticky generovala a následne aj mazala za hranicami hracej plochy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D56641-5030-459D-8C65-11555FAB784A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3944203" y="1644555"/>
            <a:ext cx="2519163" cy="2033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BlokTextu 7">
            <a:extLst>
              <a:ext uri="{FF2B5EF4-FFF2-40B4-BE49-F238E27FC236}">
                <a16:creationId xmlns:a16="http://schemas.microsoft.com/office/drawing/2014/main" id="{BD405DE7-8BC2-4F31-BA22-3DC825BC919C}"/>
              </a:ext>
            </a:extLst>
          </p:cNvPr>
          <p:cNvSpPr txBox="1"/>
          <p:nvPr/>
        </p:nvSpPr>
        <p:spPr>
          <a:xfrm>
            <a:off x="121643" y="2326315"/>
            <a:ext cx="2369193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Pridáme aj komponent </a:t>
            </a:r>
            <a:r>
              <a:rPr lang="sk-SK" dirty="0" err="1">
                <a:solidFill>
                  <a:schemeClr val="bg1"/>
                </a:solidFill>
              </a:rPr>
              <a:t>Rigidbody</a:t>
            </a:r>
            <a:r>
              <a:rPr lang="sk-SK" dirty="0">
                <a:solidFill>
                  <a:schemeClr val="bg1"/>
                </a:solidFill>
              </a:rPr>
              <a:t> na získavanie spúšťacích udalostí do „</a:t>
            </a:r>
            <a:r>
              <a:rPr lang="sk-SK" dirty="0" err="1">
                <a:solidFill>
                  <a:schemeClr val="bg1"/>
                </a:solidFill>
              </a:rPr>
              <a:t>Obstacle</a:t>
            </a:r>
            <a:r>
              <a:rPr lang="sk-SK" dirty="0">
                <a:solidFill>
                  <a:schemeClr val="bg1"/>
                </a:solidFill>
              </a:rPr>
              <a:t>“ </a:t>
            </a:r>
            <a:r>
              <a:rPr lang="sk-SK" dirty="0" err="1">
                <a:solidFill>
                  <a:schemeClr val="bg1"/>
                </a:solidFill>
              </a:rPr>
              <a:t>scriptu</a:t>
            </a:r>
            <a:r>
              <a:rPr lang="sk-SK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463366" y="3308950"/>
            <a:ext cx="2369193" cy="7386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Prefab našej prekážky obsahuje skript na jej mazanie - Obstacle</a:t>
            </a:r>
          </a:p>
        </p:txBody>
      </p:sp>
    </p:spTree>
    <p:extLst>
      <p:ext uri="{BB962C8B-B14F-4D97-AF65-F5344CB8AC3E}">
        <p14:creationId xmlns:p14="http://schemas.microsoft.com/office/powerpoint/2010/main" val="94799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8819F9AB-26DB-4D3A-AB52-4CDB1AE37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2" t="13028" r="50000" b="42680"/>
          <a:stretch/>
        </p:blipFill>
        <p:spPr>
          <a:xfrm>
            <a:off x="1392614" y="669310"/>
            <a:ext cx="5243947" cy="32055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</p:spPr>
        <p:txBody>
          <a:bodyPr/>
          <a:lstStyle/>
          <a:p>
            <a:r>
              <a:rPr lang="sk-SK" dirty="0"/>
              <a:t>Prekážky</a:t>
            </a:r>
            <a:br>
              <a:rPr lang="sk-SK" dirty="0"/>
            </a:br>
            <a:r>
              <a:rPr lang="sk-SK" dirty="0"/>
              <a:t>- mazanie</a:t>
            </a:r>
          </a:p>
        </p:txBody>
      </p: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998794" y="3466531"/>
            <a:ext cx="2334021" cy="619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332815" y="3393466"/>
            <a:ext cx="2369193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Testujeme, či naša prekážka narazí na okraj, ktorý sme špecifikovali pomocou Box collideru a ak nastane zrážka, prekážka bude zmazaná</a:t>
            </a:r>
          </a:p>
        </p:txBody>
      </p:sp>
    </p:spTree>
    <p:extLst>
      <p:ext uri="{BB962C8B-B14F-4D97-AF65-F5344CB8AC3E}">
        <p14:creationId xmlns:p14="http://schemas.microsoft.com/office/powerpoint/2010/main" val="14814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4.Týždeň</a:t>
            </a:r>
            <a:br>
              <a:rPr lang="sk-SK" dirty="0"/>
            </a:br>
            <a:r>
              <a:rPr lang="sk-SK" sz="1600" dirty="0">
                <a:solidFill>
                  <a:schemeClr val="accent1"/>
                </a:solidFill>
              </a:rPr>
              <a:t>27.0</a:t>
            </a:r>
            <a:r>
              <a:rPr lang="en-AU" sz="1600" dirty="0">
                <a:solidFill>
                  <a:schemeClr val="accent1"/>
                </a:solidFill>
              </a:rPr>
              <a:t>4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sk-SK" sz="1600" dirty="0">
                <a:solidFill>
                  <a:schemeClr val="accent1"/>
                </a:solidFill>
              </a:rPr>
              <a:t>03.05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135281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/>
            </a:br>
            <a:r>
              <a:rPr lang="sk-SK" sz="1000" dirty="0">
                <a:solidFill>
                  <a:schemeClr val="bg1"/>
                </a:solidFill>
              </a:rPr>
              <a:t>Vytvorenie skriptu na zničenie hráča - prehra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1117554" y="1139574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accent1"/>
                </a:solidFill>
              </a:rPr>
              <a:t>Simona D</a:t>
            </a:r>
            <a:r>
              <a:rPr lang="sk-SK" sz="1000" dirty="0" err="1">
                <a:solidFill>
                  <a:schemeClr val="accent1"/>
                </a:solidFill>
              </a:rPr>
              <a:t>ravecká</a:t>
            </a:r>
            <a:br>
              <a:rPr lang="sk-SK" sz="1000" dirty="0"/>
            </a:br>
            <a:r>
              <a:rPr lang="sk-SK" sz="1000" dirty="0"/>
              <a:t>Dizajn panela game over, text, ikony</a:t>
            </a:r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/>
            </a:br>
            <a:r>
              <a:rPr lang="sk-SK" sz="1000" dirty="0"/>
              <a:t>Systém domovskej obrazovky 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2568384" y="3396395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sk-SK" sz="1000" dirty="0"/>
              <a:t>Vytvorenie skriptu, ktorý zabezpečí zobrazenie panelu a obnovenie aplikácie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884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D023-DE52-45DF-9AB9-5A2B2048F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Domovská obrazovka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BA43A-6F6B-4DAF-A77A-6AE0232B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6" r="31269" b="38574"/>
          <a:stretch/>
        </p:blipFill>
        <p:spPr>
          <a:xfrm>
            <a:off x="354842" y="1276066"/>
            <a:ext cx="6284794" cy="2913797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E5B5378-2AC6-4FAC-BEF2-13E7AC46B101}"/>
              </a:ext>
            </a:extLst>
          </p:cNvPr>
          <p:cNvSpPr txBox="1"/>
          <p:nvPr/>
        </p:nvSpPr>
        <p:spPr>
          <a:xfrm>
            <a:off x="7022014" y="468450"/>
            <a:ext cx="1657961" cy="24622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Domovská obrazovka obsahuje tlačidlo play, vypnutie, resp. zapnutie zvuku a taktiež nás bude informovať o našom najvyššom dosiahnutom skóre</a:t>
            </a:r>
          </a:p>
        </p:txBody>
      </p:sp>
    </p:spTree>
    <p:extLst>
      <p:ext uri="{BB962C8B-B14F-4D97-AF65-F5344CB8AC3E}">
        <p14:creationId xmlns:p14="http://schemas.microsoft.com/office/powerpoint/2010/main" val="216840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</p:spPr>
        <p:txBody>
          <a:bodyPr/>
          <a:lstStyle/>
          <a:p>
            <a:r>
              <a:rPr lang="sk-SK" dirty="0"/>
              <a:t>Game Over</a:t>
            </a:r>
            <a:br>
              <a:rPr lang="sk-SK" dirty="0"/>
            </a:br>
            <a:r>
              <a:rPr lang="sk-SK" dirty="0"/>
              <a:t> panel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41C3CEE6-3115-45C9-AFDB-23DBEAC69579}"/>
              </a:ext>
            </a:extLst>
          </p:cNvPr>
          <p:cNvSpPr txBox="1"/>
          <p:nvPr/>
        </p:nvSpPr>
        <p:spPr>
          <a:xfrm>
            <a:off x="525520" y="345247"/>
            <a:ext cx="1526292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Dizajn panela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2DE8F0F8-E835-41B3-B4B4-0E67FD5B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1" y="541436"/>
            <a:ext cx="1667142" cy="166714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84556A0B-568C-4F8B-9FC8-3AA510BD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24" t="9036" r="-2806" b="7847"/>
          <a:stretch/>
        </p:blipFill>
        <p:spPr>
          <a:xfrm>
            <a:off x="2810192" y="74209"/>
            <a:ext cx="3619893" cy="4995081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53DC221E-F65E-42C6-A0DF-9FAB036BF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9" t="18841" r="85506" b="70060"/>
          <a:stretch/>
        </p:blipFill>
        <p:spPr>
          <a:xfrm>
            <a:off x="184486" y="2340590"/>
            <a:ext cx="2208361" cy="1261813"/>
          </a:xfrm>
          <a:prstGeom prst="rect">
            <a:avLst/>
          </a:prstGeom>
        </p:spPr>
      </p:pic>
      <p:sp>
        <p:nvSpPr>
          <p:cNvPr id="8" name="BlokTextu 4">
            <a:extLst>
              <a:ext uri="{FF2B5EF4-FFF2-40B4-BE49-F238E27FC236}">
                <a16:creationId xmlns:a16="http://schemas.microsoft.com/office/drawing/2014/main" id="{E5EE3C44-F06B-49FB-92FC-4B8D5638BF18}"/>
              </a:ext>
            </a:extLst>
          </p:cNvPr>
          <p:cNvSpPr txBox="1"/>
          <p:nvPr/>
        </p:nvSpPr>
        <p:spPr>
          <a:xfrm>
            <a:off x="6697130" y="2275062"/>
            <a:ext cx="1526292" cy="224676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Panel obsahuje reštartovacie tlačidlo, tlačidlo na návrat do domovskej obrazovky a tlačidlo na vypnutie, resp. zapnutie hudby v pozadí</a:t>
            </a:r>
          </a:p>
        </p:txBody>
      </p:sp>
    </p:spTree>
    <p:extLst>
      <p:ext uri="{BB962C8B-B14F-4D97-AF65-F5344CB8AC3E}">
        <p14:creationId xmlns:p14="http://schemas.microsoft.com/office/powerpoint/2010/main" val="75885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</p:spPr>
        <p:txBody>
          <a:bodyPr/>
          <a:lstStyle/>
          <a:p>
            <a:r>
              <a:rPr lang="sk-SK" dirty="0"/>
              <a:t>Game Over</a:t>
            </a:r>
            <a:br>
              <a:rPr lang="sk-SK" dirty="0"/>
            </a:br>
            <a:r>
              <a:rPr lang="sk-SK" dirty="0"/>
              <a:t> panel</a:t>
            </a:r>
          </a:p>
        </p:txBody>
      </p:sp>
      <p:pic>
        <p:nvPicPr>
          <p:cNvPr id="18" name="Obrázok 17">
            <a:extLst>
              <a:ext uri="{FF2B5EF4-FFF2-40B4-BE49-F238E27FC236}">
                <a16:creationId xmlns:a16="http://schemas.microsoft.com/office/drawing/2014/main" id="{F6EDDA3C-2E28-43AB-98B2-FD0D543AC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2" t="10000" r="131" b="22571"/>
          <a:stretch/>
        </p:blipFill>
        <p:spPr>
          <a:xfrm>
            <a:off x="3145695" y="511791"/>
            <a:ext cx="3617134" cy="4438935"/>
          </a:xfrm>
          <a:prstGeom prst="rect">
            <a:avLst/>
          </a:prstGeom>
        </p:spPr>
      </p:pic>
      <p:sp>
        <p:nvSpPr>
          <p:cNvPr id="14" name="BlokTextu 13">
            <a:extLst>
              <a:ext uri="{FF2B5EF4-FFF2-40B4-BE49-F238E27FC236}">
                <a16:creationId xmlns:a16="http://schemas.microsoft.com/office/drawing/2014/main" id="{923E1F48-F4DA-4AF8-A702-AE29A99F5C5D}"/>
              </a:ext>
            </a:extLst>
          </p:cNvPr>
          <p:cNvSpPr txBox="1"/>
          <p:nvPr/>
        </p:nvSpPr>
        <p:spPr>
          <a:xfrm>
            <a:off x="6994121" y="3570697"/>
            <a:ext cx="1934218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Pri kliknutí na tlačidlo </a:t>
            </a:r>
            <a:r>
              <a:rPr lang="sk-SK" dirty="0" err="1">
                <a:solidFill>
                  <a:schemeClr val="tx1"/>
                </a:solidFill>
              </a:rPr>
              <a:t>restart</a:t>
            </a:r>
            <a:r>
              <a:rPr lang="sk-SK" dirty="0">
                <a:solidFill>
                  <a:schemeClr val="tx1"/>
                </a:solidFill>
              </a:rPr>
              <a:t> zabezpečí obnovenie aplikácie</a:t>
            </a:r>
          </a:p>
        </p:txBody>
      </p: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2F4B6013-947E-458A-918D-67E9FEE189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279366" y="3940029"/>
            <a:ext cx="1714755" cy="252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Obrázok 20">
            <a:extLst>
              <a:ext uri="{FF2B5EF4-FFF2-40B4-BE49-F238E27FC236}">
                <a16:creationId xmlns:a16="http://schemas.microsoft.com/office/drawing/2014/main" id="{D99D537D-B8D9-4255-ADED-E6787A00F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4" t="18785" r="35377" b="44150"/>
          <a:stretch/>
        </p:blipFill>
        <p:spPr>
          <a:xfrm>
            <a:off x="181155" y="562896"/>
            <a:ext cx="2794958" cy="155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8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4D18FBF8-1EC1-4609-9EE5-C1B0600C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1" t="12122" r="49167" b="21552"/>
          <a:stretch/>
        </p:blipFill>
        <p:spPr>
          <a:xfrm>
            <a:off x="442262" y="229172"/>
            <a:ext cx="4994563" cy="41619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262" y="471006"/>
            <a:ext cx="8095500" cy="577800"/>
          </a:xfrm>
        </p:spPr>
        <p:txBody>
          <a:bodyPr/>
          <a:lstStyle/>
          <a:p>
            <a:r>
              <a:rPr lang="sk-SK" dirty="0"/>
              <a:t>Game over</a:t>
            </a:r>
          </a:p>
        </p:txBody>
      </p: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655127" y="3041073"/>
            <a:ext cx="1932856" cy="469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2F4B6013-947E-458A-918D-67E9FEE189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496937" y="1801670"/>
            <a:ext cx="2106607" cy="122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BlokTextu 13">
            <a:extLst>
              <a:ext uri="{FF2B5EF4-FFF2-40B4-BE49-F238E27FC236}">
                <a16:creationId xmlns:a16="http://schemas.microsoft.com/office/drawing/2014/main" id="{923E1F48-F4DA-4AF8-A702-AE29A99F5C5D}"/>
              </a:ext>
            </a:extLst>
          </p:cNvPr>
          <p:cNvSpPr txBox="1"/>
          <p:nvPr/>
        </p:nvSpPr>
        <p:spPr>
          <a:xfrm>
            <a:off x="6603544" y="1001451"/>
            <a:ext cx="1934218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Ak nenájdeme hráča prideleného tagu „Player“, panel gameOver nastavujeme na true</a:t>
            </a:r>
            <a:r>
              <a:rPr lang="en-AU" dirty="0">
                <a:solidFill>
                  <a:schemeClr val="tx1"/>
                </a:solidFill>
              </a:rPr>
              <a:t>,</a:t>
            </a:r>
            <a:r>
              <a:rPr lang="sk-SK" dirty="0">
                <a:solidFill>
                  <a:schemeClr val="tx1"/>
                </a:solidFill>
              </a:rPr>
              <a:t> čiže bude viditeľný na obrazovke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587983" y="2926174"/>
            <a:ext cx="2024640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Funkcia Restart slúži na obnovenie hry, ak teda užívateľ klikne na Restart, začína hrať odznova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576487-1B46-4ACF-86E4-541A42946F48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132161" y="3914052"/>
            <a:ext cx="616106" cy="477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BlokTextu 13">
            <a:extLst>
              <a:ext uri="{FF2B5EF4-FFF2-40B4-BE49-F238E27FC236}">
                <a16:creationId xmlns:a16="http://schemas.microsoft.com/office/drawing/2014/main" id="{EFBF0A47-3085-4AFD-97C0-F2CA51BBBBF5}"/>
              </a:ext>
            </a:extLst>
          </p:cNvPr>
          <p:cNvSpPr txBox="1"/>
          <p:nvPr/>
        </p:nvSpPr>
        <p:spPr>
          <a:xfrm>
            <a:off x="3748267" y="3914052"/>
            <a:ext cx="1934218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Metóda Home nás podľa sceneID vráti späť na domovskú obrazovku</a:t>
            </a:r>
          </a:p>
        </p:txBody>
      </p:sp>
    </p:spTree>
    <p:extLst>
      <p:ext uri="{BB962C8B-B14F-4D97-AF65-F5344CB8AC3E}">
        <p14:creationId xmlns:p14="http://schemas.microsoft.com/office/powerpoint/2010/main" val="59071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ázok 14">
            <a:extLst>
              <a:ext uri="{FF2B5EF4-FFF2-40B4-BE49-F238E27FC236}">
                <a16:creationId xmlns:a16="http://schemas.microsoft.com/office/drawing/2014/main" id="{F0A8ADD2-F358-40CE-A9E6-225CC3693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2" t="13028" r="50000" b="28351"/>
          <a:stretch/>
        </p:blipFill>
        <p:spPr>
          <a:xfrm>
            <a:off x="1269743" y="114621"/>
            <a:ext cx="5243947" cy="424252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262" y="471006"/>
            <a:ext cx="8095500" cy="577800"/>
          </a:xfrm>
        </p:spPr>
        <p:txBody>
          <a:bodyPr/>
          <a:lstStyle/>
          <a:p>
            <a:r>
              <a:rPr lang="sk-SK" dirty="0"/>
              <a:t>Game over</a:t>
            </a:r>
          </a:p>
        </p:txBody>
      </p: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14800" y="3655897"/>
            <a:ext cx="2862774" cy="379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977574" y="3557917"/>
            <a:ext cx="2024640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Zisťujeme, či hráč narazil na prekážku, ak áno zmažeme objekt hráča – Game Over</a:t>
            </a:r>
          </a:p>
        </p:txBody>
      </p:sp>
      <p:cxnSp>
        <p:nvCxnSpPr>
          <p:cNvPr id="13" name="Rovná spojovacia šípka 12">
            <a:extLst>
              <a:ext uri="{FF2B5EF4-FFF2-40B4-BE49-F238E27FC236}">
                <a16:creationId xmlns:a16="http://schemas.microsoft.com/office/drawing/2014/main" id="{2F4B6013-947E-458A-918D-67E9FEE189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254388" y="1917510"/>
            <a:ext cx="1723186" cy="392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BlokTextu 13">
            <a:extLst>
              <a:ext uri="{FF2B5EF4-FFF2-40B4-BE49-F238E27FC236}">
                <a16:creationId xmlns:a16="http://schemas.microsoft.com/office/drawing/2014/main" id="{923E1F48-F4DA-4AF8-A702-AE29A99F5C5D}"/>
              </a:ext>
            </a:extLst>
          </p:cNvPr>
          <p:cNvSpPr txBox="1"/>
          <p:nvPr/>
        </p:nvSpPr>
        <p:spPr>
          <a:xfrm>
            <a:off x="6977574" y="1833086"/>
            <a:ext cx="1934218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Do premennej player pridáme objekt podľa prideleného tagu „Player“</a:t>
            </a:r>
          </a:p>
        </p:txBody>
      </p:sp>
    </p:spTree>
    <p:extLst>
      <p:ext uri="{BB962C8B-B14F-4D97-AF65-F5344CB8AC3E}">
        <p14:creationId xmlns:p14="http://schemas.microsoft.com/office/powerpoint/2010/main" val="446900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5.Týždeň </a:t>
            </a:r>
            <a:br>
              <a:rPr lang="sk-SK" dirty="0"/>
            </a:br>
            <a:r>
              <a:rPr lang="en-AU" sz="1600" dirty="0">
                <a:solidFill>
                  <a:schemeClr val="accent1"/>
                </a:solidFill>
              </a:rPr>
              <a:t>03</a:t>
            </a:r>
            <a:r>
              <a:rPr lang="sk-SK" sz="1600" dirty="0">
                <a:solidFill>
                  <a:schemeClr val="accent1"/>
                </a:solidFill>
              </a:rPr>
              <a:t>.0</a:t>
            </a:r>
            <a:r>
              <a:rPr lang="en-AU" sz="1600" dirty="0">
                <a:solidFill>
                  <a:schemeClr val="accent1"/>
                </a:solidFill>
              </a:rPr>
              <a:t>5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en-AU" sz="1600" dirty="0">
                <a:solidFill>
                  <a:schemeClr val="accent1"/>
                </a:solidFill>
              </a:rPr>
              <a:t>10</a:t>
            </a:r>
            <a:r>
              <a:rPr lang="sk-SK" sz="1600" dirty="0">
                <a:solidFill>
                  <a:schemeClr val="accent1"/>
                </a:solidFill>
              </a:rPr>
              <a:t>.05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135281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/>
            </a:br>
            <a:r>
              <a:rPr lang="sk-SK" sz="1000" dirty="0">
                <a:solidFill>
                  <a:schemeClr val="bg1"/>
                </a:solidFill>
              </a:rPr>
              <a:t>Dizajn  a implementácia efektov pozadia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1117554" y="1139574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accent1"/>
                </a:solidFill>
              </a:rPr>
              <a:t>Simona D</a:t>
            </a:r>
            <a:r>
              <a:rPr lang="sk-SK" sz="1000" dirty="0" err="1">
                <a:solidFill>
                  <a:schemeClr val="accent1"/>
                </a:solidFill>
              </a:rPr>
              <a:t>ravecká</a:t>
            </a:r>
            <a:br>
              <a:rPr lang="sk-SK" sz="1000" dirty="0"/>
            </a:br>
            <a:r>
              <a:rPr lang="sk-SK" sz="1000" dirty="0"/>
              <a:t>Návrh a práca na systéme počítania skóre</a:t>
            </a:r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/>
            </a:br>
            <a:r>
              <a:rPr lang="sk-SK" sz="1000" dirty="0"/>
              <a:t>Výber a implementácia zvuku hry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2568384" y="3396395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sk-SK" sz="1000"/>
              <a:t>Vytvorenie postupného zrýchľovania pohybu hráča na zvyšovanie obtiažnosti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803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O HRE</a:t>
            </a:r>
            <a:endParaRPr dirty="0"/>
          </a:p>
        </p:txBody>
      </p:sp>
      <p:sp>
        <p:nvSpPr>
          <p:cNvPr id="365" name="Google Shape;365;p15"/>
          <p:cNvSpPr txBox="1">
            <a:spLocks noGrp="1"/>
          </p:cNvSpPr>
          <p:nvPr>
            <p:ph type="subTitle" idx="1"/>
          </p:nvPr>
        </p:nvSpPr>
        <p:spPr>
          <a:xfrm>
            <a:off x="1868249" y="2708266"/>
            <a:ext cx="4566669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Hráč astronaut letí smerom vpred, jeho úlohou je vyhýbať sa kométam pohybom zhora nadol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dirty="0"/>
              <a:t>Ak hráč neuhne prekážke, hra pre neho končí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sk-SK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k-SK" sz="1800" b="1" dirty="0"/>
              <a:t>Cieľ</a:t>
            </a:r>
            <a:r>
              <a:rPr lang="sk-SK" sz="1800" dirty="0"/>
              <a:t>: Vydržať čo najdlhšie bez narazenia do prekážky, získať čo najvyššie skóre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6A2AD9-6B87-4603-A7A1-586B22579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5" t="12869" r="52228" b="9107"/>
          <a:stretch/>
        </p:blipFill>
        <p:spPr>
          <a:xfrm>
            <a:off x="2200719" y="303572"/>
            <a:ext cx="3815532" cy="401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A4CD59-B396-4226-B00F-EAAC9725B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Skóre</a:t>
            </a:r>
          </a:p>
        </p:txBody>
      </p:sp>
      <p:sp>
        <p:nvSpPr>
          <p:cNvPr id="5" name="BlokTextu 13">
            <a:extLst>
              <a:ext uri="{FF2B5EF4-FFF2-40B4-BE49-F238E27FC236}">
                <a16:creationId xmlns:a16="http://schemas.microsoft.com/office/drawing/2014/main" id="{7C286CAA-A2D2-47B1-B0F9-F6ACC207D8DE}"/>
              </a:ext>
            </a:extLst>
          </p:cNvPr>
          <p:cNvSpPr txBox="1"/>
          <p:nvPr/>
        </p:nvSpPr>
        <p:spPr>
          <a:xfrm>
            <a:off x="4869770" y="841796"/>
            <a:ext cx="1934218" cy="7386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Najvyššie skóre uchovávame v premennej highScore</a:t>
            </a:r>
          </a:p>
        </p:txBody>
      </p:sp>
      <p:sp>
        <p:nvSpPr>
          <p:cNvPr id="6" name="BlokTextu 13">
            <a:extLst>
              <a:ext uri="{FF2B5EF4-FFF2-40B4-BE49-F238E27FC236}">
                <a16:creationId xmlns:a16="http://schemas.microsoft.com/office/drawing/2014/main" id="{928343E8-7D72-4A02-8B3C-10F1774F4B55}"/>
              </a:ext>
            </a:extLst>
          </p:cNvPr>
          <p:cNvSpPr txBox="1"/>
          <p:nvPr/>
        </p:nvSpPr>
        <p:spPr>
          <a:xfrm>
            <a:off x="149143" y="303572"/>
            <a:ext cx="1934218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Prácu a manažovanie skóre má na starosti trieda Score Manager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D83E14-1803-4A53-A65B-87A0AB21CFF9}"/>
              </a:ext>
            </a:extLst>
          </p:cNvPr>
          <p:cNvCxnSpPr>
            <a:stCxn id="4" idx="3"/>
          </p:cNvCxnSpPr>
          <p:nvPr/>
        </p:nvCxnSpPr>
        <p:spPr>
          <a:xfrm flipV="1">
            <a:off x="2124107" y="3095493"/>
            <a:ext cx="4621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BlokTextu 13">
            <a:extLst>
              <a:ext uri="{FF2B5EF4-FFF2-40B4-BE49-F238E27FC236}">
                <a16:creationId xmlns:a16="http://schemas.microsoft.com/office/drawing/2014/main" id="{254EA10C-7678-421A-9E83-33B9E66B2D43}"/>
              </a:ext>
            </a:extLst>
          </p:cNvPr>
          <p:cNvSpPr txBox="1"/>
          <p:nvPr/>
        </p:nvSpPr>
        <p:spPr>
          <a:xfrm>
            <a:off x="189889" y="2510718"/>
            <a:ext cx="1934218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Naše najvyššie skóre ukladáme pomocou PlayerPrefs a má tam svoj špecifický kľuč na rozoznanie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BCCC2B-6C8D-4B80-BD9E-84ACA9400D9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217158" y="1787857"/>
            <a:ext cx="2210625" cy="1212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E2C3A-5B99-4F06-827B-B47570D22F3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22470" y="2571750"/>
            <a:ext cx="1105313" cy="428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BlokTextu 13">
            <a:extLst>
              <a:ext uri="{FF2B5EF4-FFF2-40B4-BE49-F238E27FC236}">
                <a16:creationId xmlns:a16="http://schemas.microsoft.com/office/drawing/2014/main" id="{2F8BD4C2-5440-4C81-8B9A-D4D2D2367E5F}"/>
              </a:ext>
            </a:extLst>
          </p:cNvPr>
          <p:cNvSpPr txBox="1"/>
          <p:nvPr/>
        </p:nvSpPr>
        <p:spPr>
          <a:xfrm>
            <a:off x="6427783" y="2199699"/>
            <a:ext cx="1934218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Podľa skóre ďalej prispôsobujeme rýchlosť pohybu hry a preto ho potrebujeme posunúť ďalším triedam na spracovanie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EB336D-5B71-405C-9796-DD4ADE5A016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418764" y="1211128"/>
            <a:ext cx="1451006" cy="228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09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2B76FC-850D-4142-91F4-3E539B720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82" t="14724" r="32686" b="40829"/>
          <a:stretch/>
        </p:blipFill>
        <p:spPr>
          <a:xfrm>
            <a:off x="303167" y="3577153"/>
            <a:ext cx="2530189" cy="1456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D7489-67C1-4CB7-AACF-49FAA0C18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Skóre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F57E6-B80E-4034-9B75-8B3E0799D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9" t="16186" r="57164" b="21327"/>
          <a:stretch/>
        </p:blipFill>
        <p:spPr>
          <a:xfrm>
            <a:off x="3143098" y="149135"/>
            <a:ext cx="4137474" cy="39770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17FB70-D5F7-4E96-84CF-8C2B284B8821}"/>
              </a:ext>
            </a:extLst>
          </p:cNvPr>
          <p:cNvCxnSpPr>
            <a:cxnSpLocks/>
          </p:cNvCxnSpPr>
          <p:nvPr/>
        </p:nvCxnSpPr>
        <p:spPr>
          <a:xfrm flipH="1">
            <a:off x="5262919" y="825690"/>
            <a:ext cx="1907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BlokTextu 13">
            <a:extLst>
              <a:ext uri="{FF2B5EF4-FFF2-40B4-BE49-F238E27FC236}">
                <a16:creationId xmlns:a16="http://schemas.microsoft.com/office/drawing/2014/main" id="{9A1CDD2A-AB95-4CFA-99DE-D260D593C694}"/>
              </a:ext>
            </a:extLst>
          </p:cNvPr>
          <p:cNvSpPr txBox="1"/>
          <p:nvPr/>
        </p:nvSpPr>
        <p:spPr>
          <a:xfrm>
            <a:off x="7070439" y="537218"/>
            <a:ext cx="1934218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Za každú úspešne zvládnutú sekundu sa nám pripočíta bod do našeho skóre, to zobrazujeme v hornej časti našej hracej plochy</a:t>
            </a:r>
          </a:p>
        </p:txBody>
      </p:sp>
      <p:sp>
        <p:nvSpPr>
          <p:cNvPr id="9" name="BlokTextu 13">
            <a:extLst>
              <a:ext uri="{FF2B5EF4-FFF2-40B4-BE49-F238E27FC236}">
                <a16:creationId xmlns:a16="http://schemas.microsoft.com/office/drawing/2014/main" id="{DEA00D68-D696-4B16-88BD-3C6192C534FA}"/>
              </a:ext>
            </a:extLst>
          </p:cNvPr>
          <p:cNvSpPr txBox="1"/>
          <p:nvPr/>
        </p:nvSpPr>
        <p:spPr>
          <a:xfrm>
            <a:off x="205351" y="2571750"/>
            <a:ext cx="2725822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Najvyššie skóre zobrazujeme v domovskej obrazovke a taktiež po prehre hráča v Game over paneli</a:t>
            </a:r>
          </a:p>
        </p:txBody>
      </p:sp>
      <p:sp>
        <p:nvSpPr>
          <p:cNvPr id="10" name="BlokTextu 13">
            <a:extLst>
              <a:ext uri="{FF2B5EF4-FFF2-40B4-BE49-F238E27FC236}">
                <a16:creationId xmlns:a16="http://schemas.microsoft.com/office/drawing/2014/main" id="{143303D2-2E02-4F74-BD30-43D822236AC2}"/>
              </a:ext>
            </a:extLst>
          </p:cNvPr>
          <p:cNvSpPr txBox="1"/>
          <p:nvPr/>
        </p:nvSpPr>
        <p:spPr>
          <a:xfrm>
            <a:off x="3585868" y="3911814"/>
            <a:ext cx="2703944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Metóda Load slúži na stiahnutie uložených informácií, načítanie a zobrazenie skóre, metóda Save ho zase zakaždým uloží do pamäte</a:t>
            </a:r>
          </a:p>
        </p:txBody>
      </p:sp>
      <p:sp>
        <p:nvSpPr>
          <p:cNvPr id="11" name="BlokTextu 13">
            <a:extLst>
              <a:ext uri="{FF2B5EF4-FFF2-40B4-BE49-F238E27FC236}">
                <a16:creationId xmlns:a16="http://schemas.microsoft.com/office/drawing/2014/main" id="{0CA86CE0-5559-4F2B-A518-BFDAB63C5A42}"/>
              </a:ext>
            </a:extLst>
          </p:cNvPr>
          <p:cNvSpPr txBox="1"/>
          <p:nvPr/>
        </p:nvSpPr>
        <p:spPr>
          <a:xfrm>
            <a:off x="600502" y="1164248"/>
            <a:ext cx="2360868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Updatujeme a dávame ostatným metódam, ktoré to potrebujú, vedieť o každej zmene a stave skóre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7E1FA5-9DE3-4628-8F74-087BBE19A33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961370" y="1216846"/>
            <a:ext cx="819060" cy="532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95E4F-8B1F-4AE5-A023-DFB106C48FB7}"/>
              </a:ext>
            </a:extLst>
          </p:cNvPr>
          <p:cNvSpPr/>
          <p:nvPr/>
        </p:nvSpPr>
        <p:spPr>
          <a:xfrm>
            <a:off x="3828197" y="996287"/>
            <a:ext cx="1807520" cy="47084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42273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5859-B13E-4DF1-BB11-7A2FF7B8B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Zrýchľovanie pohybu</a:t>
            </a:r>
          </a:p>
        </p:txBody>
      </p:sp>
      <p:sp>
        <p:nvSpPr>
          <p:cNvPr id="3" name="BlokTextu 13">
            <a:extLst>
              <a:ext uri="{FF2B5EF4-FFF2-40B4-BE49-F238E27FC236}">
                <a16:creationId xmlns:a16="http://schemas.microsoft.com/office/drawing/2014/main" id="{F8B2D809-8629-490A-B1EF-1DEF2D0286C8}"/>
              </a:ext>
            </a:extLst>
          </p:cNvPr>
          <p:cNvSpPr txBox="1"/>
          <p:nvPr/>
        </p:nvSpPr>
        <p:spPr>
          <a:xfrm>
            <a:off x="266501" y="134285"/>
            <a:ext cx="1934218" cy="37548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Pohyb a teda obtiažnosť hry určujume podľa skóre, ktoré dostávame z triedy Score Manager, pre optimálne zvyšovanie obtiažnosti meníme rýchlosť pohybu hráča zhora nadol (pri vyššej rýchlosti potrebuje rýchlejšiu reakciu), zvyšujeme rýchlosť pohybu kamery a pozadia a meníme frekvenciu prekážok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6D58E-BBEB-4312-84EB-D2F82B93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3" t="13134" r="57612" b="9107"/>
          <a:stretch/>
        </p:blipFill>
        <p:spPr>
          <a:xfrm>
            <a:off x="2673108" y="1046250"/>
            <a:ext cx="3282286" cy="3999486"/>
          </a:xfrm>
          <a:prstGeom prst="rect">
            <a:avLst/>
          </a:prstGeom>
        </p:spPr>
      </p:pic>
      <p:sp>
        <p:nvSpPr>
          <p:cNvPr id="10" name="BlokTextu 13">
            <a:extLst>
              <a:ext uri="{FF2B5EF4-FFF2-40B4-BE49-F238E27FC236}">
                <a16:creationId xmlns:a16="http://schemas.microsoft.com/office/drawing/2014/main" id="{E683C63D-94D8-4527-A8DC-7865F191FEE2}"/>
              </a:ext>
            </a:extLst>
          </p:cNvPr>
          <p:cNvSpPr txBox="1"/>
          <p:nvPr/>
        </p:nvSpPr>
        <p:spPr>
          <a:xfrm>
            <a:off x="5430828" y="1289796"/>
            <a:ext cx="1934218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Použivame metódu UpdateScore(score);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2FB8D2-16E4-463C-BB5C-E41B656DD5CE}"/>
              </a:ext>
            </a:extLst>
          </p:cNvPr>
          <p:cNvCxnSpPr>
            <a:stCxn id="13" idx="1"/>
          </p:cNvCxnSpPr>
          <p:nvPr/>
        </p:nvCxnSpPr>
        <p:spPr>
          <a:xfrm flipH="1">
            <a:off x="5506872" y="4547904"/>
            <a:ext cx="3316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BlokTextu 13">
            <a:extLst>
              <a:ext uri="{FF2B5EF4-FFF2-40B4-BE49-F238E27FC236}">
                <a16:creationId xmlns:a16="http://schemas.microsoft.com/office/drawing/2014/main" id="{F03E99FA-0F4E-4257-9E87-63E1362490C0}"/>
              </a:ext>
            </a:extLst>
          </p:cNvPr>
          <p:cNvSpPr txBox="1"/>
          <p:nvPr/>
        </p:nvSpPr>
        <p:spPr>
          <a:xfrm>
            <a:off x="5838492" y="4178572"/>
            <a:ext cx="1934218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Pri každej zmene skóre zyvšujeme rýchlosť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63B3F8-7BB1-4391-B54B-500C2F45BCC5}"/>
              </a:ext>
            </a:extLst>
          </p:cNvPr>
          <p:cNvSpPr/>
          <p:nvPr/>
        </p:nvSpPr>
        <p:spPr>
          <a:xfrm>
            <a:off x="2893325" y="3964675"/>
            <a:ext cx="2496645" cy="102357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052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D25D-7371-4CFB-B46B-D6CF864DC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Zrýchľovanie pohybu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C94F-67A1-4DF0-8BAC-5D1082BD2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t="12869" r="44701" b="31940"/>
          <a:stretch/>
        </p:blipFill>
        <p:spPr>
          <a:xfrm>
            <a:off x="218364" y="1890215"/>
            <a:ext cx="4799287" cy="3043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C7FC45-EC6A-4BE7-900F-7D4A64B2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8" t="12869" r="53880" b="35257"/>
          <a:stretch/>
        </p:blipFill>
        <p:spPr>
          <a:xfrm>
            <a:off x="4846196" y="122829"/>
            <a:ext cx="4140960" cy="30434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963711-53E0-458C-AA4F-1DCD11F30194}"/>
              </a:ext>
            </a:extLst>
          </p:cNvPr>
          <p:cNvCxnSpPr>
            <a:stCxn id="9" idx="0"/>
          </p:cNvCxnSpPr>
          <p:nvPr/>
        </p:nvCxnSpPr>
        <p:spPr>
          <a:xfrm flipV="1">
            <a:off x="5231054" y="2825087"/>
            <a:ext cx="385000" cy="818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30AE28-E73C-499F-AD26-7748DDAD619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34519" y="4189863"/>
            <a:ext cx="1029426" cy="14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BlokTextu 13">
            <a:extLst>
              <a:ext uri="{FF2B5EF4-FFF2-40B4-BE49-F238E27FC236}">
                <a16:creationId xmlns:a16="http://schemas.microsoft.com/office/drawing/2014/main" id="{6584494E-5D1F-4A09-8710-A9D4DC6E87C9}"/>
              </a:ext>
            </a:extLst>
          </p:cNvPr>
          <p:cNvSpPr txBox="1"/>
          <p:nvPr/>
        </p:nvSpPr>
        <p:spPr>
          <a:xfrm>
            <a:off x="4263945" y="3643192"/>
            <a:ext cx="1934218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Podobne ako v triede Player, aj v triedach LoopingBackgroud a CameraMovement, využívame metódu UpdateScore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2C454B-F7ED-4FD1-8672-D9BB2A655DD9}"/>
              </a:ext>
            </a:extLst>
          </p:cNvPr>
          <p:cNvSpPr/>
          <p:nvPr/>
        </p:nvSpPr>
        <p:spPr>
          <a:xfrm>
            <a:off x="470848" y="3582538"/>
            <a:ext cx="2702256" cy="116688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C8D453-5DC6-48BC-B9DF-23837FD0566E}"/>
              </a:ext>
            </a:extLst>
          </p:cNvPr>
          <p:cNvSpPr/>
          <p:nvPr/>
        </p:nvSpPr>
        <p:spPr>
          <a:xfrm>
            <a:off x="5111087" y="1835624"/>
            <a:ext cx="2859206" cy="121465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796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0A58-BAF3-4642-9D97-CF2796316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Zrýchľovanie pohybu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7D7A3-432A-4574-B04F-BD97E32D8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9" t="12827" r="43955" b="11243"/>
          <a:stretch/>
        </p:blipFill>
        <p:spPr>
          <a:xfrm>
            <a:off x="3678072" y="1046250"/>
            <a:ext cx="4565176" cy="3905457"/>
          </a:xfrm>
          <a:prstGeom prst="rect">
            <a:avLst/>
          </a:prstGeom>
        </p:spPr>
      </p:pic>
      <p:sp>
        <p:nvSpPr>
          <p:cNvPr id="5" name="BlokTextu 13">
            <a:extLst>
              <a:ext uri="{FF2B5EF4-FFF2-40B4-BE49-F238E27FC236}">
                <a16:creationId xmlns:a16="http://schemas.microsoft.com/office/drawing/2014/main" id="{E8D6A276-64D9-4507-9F18-26F0C7984636}"/>
              </a:ext>
            </a:extLst>
          </p:cNvPr>
          <p:cNvSpPr txBox="1"/>
          <p:nvPr/>
        </p:nvSpPr>
        <p:spPr>
          <a:xfrm>
            <a:off x="339847" y="285471"/>
            <a:ext cx="1934218" cy="18158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V triede SpawnObstacles v metóde UpdateScore postupne zmenšujeme čas, ktorý má uplynúť medzi vytváraním sa prekážok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4AED69-A29A-4993-877E-FFA6466A413C}"/>
              </a:ext>
            </a:extLst>
          </p:cNvPr>
          <p:cNvCxnSpPr>
            <a:cxnSpLocks/>
          </p:cNvCxnSpPr>
          <p:nvPr/>
        </p:nvCxnSpPr>
        <p:spPr>
          <a:xfrm>
            <a:off x="3295935" y="3678071"/>
            <a:ext cx="573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BlokTextu 13">
            <a:extLst>
              <a:ext uri="{FF2B5EF4-FFF2-40B4-BE49-F238E27FC236}">
                <a16:creationId xmlns:a16="http://schemas.microsoft.com/office/drawing/2014/main" id="{1EB84841-7695-4BD7-8C20-D61524DF99EE}"/>
              </a:ext>
            </a:extLst>
          </p:cNvPr>
          <p:cNvSpPr txBox="1"/>
          <p:nvPr/>
        </p:nvSpPr>
        <p:spPr>
          <a:xfrm>
            <a:off x="1500104" y="2284332"/>
            <a:ext cx="1934218" cy="181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ysClr val="windowText" lastClr="000000"/>
                </a:solidFill>
              </a:rPr>
              <a:t>Čas zmešujeme len ak je skóre menšie alebo rovné 15, potom čas medzi vytvorením prekážok ostáva rovnaký a zvyšuje sa náročnosť rýchlosťou pohybu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1749A-A30D-4677-9E41-BD737E6263F3}"/>
              </a:ext>
            </a:extLst>
          </p:cNvPr>
          <p:cNvSpPr/>
          <p:nvPr/>
        </p:nvSpPr>
        <p:spPr>
          <a:xfrm>
            <a:off x="3916908" y="3541594"/>
            <a:ext cx="2695432" cy="1310185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86758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6.Týždeň</a:t>
            </a:r>
            <a:br>
              <a:rPr lang="sk-SK" dirty="0"/>
            </a:br>
            <a:r>
              <a:rPr lang="en-AU" sz="1600" dirty="0">
                <a:solidFill>
                  <a:schemeClr val="accent1"/>
                </a:solidFill>
              </a:rPr>
              <a:t>10</a:t>
            </a:r>
            <a:r>
              <a:rPr lang="sk-SK" sz="1600" dirty="0">
                <a:solidFill>
                  <a:schemeClr val="accent1"/>
                </a:solidFill>
              </a:rPr>
              <a:t>.0</a:t>
            </a:r>
            <a:r>
              <a:rPr lang="en-AU" sz="1600" dirty="0">
                <a:solidFill>
                  <a:schemeClr val="accent1"/>
                </a:solidFill>
              </a:rPr>
              <a:t>5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en-AU" sz="1600" dirty="0">
                <a:solidFill>
                  <a:schemeClr val="accent1"/>
                </a:solidFill>
              </a:rPr>
              <a:t>17</a:t>
            </a:r>
            <a:r>
              <a:rPr lang="sk-SK" sz="1600" dirty="0">
                <a:solidFill>
                  <a:schemeClr val="accent1"/>
                </a:solidFill>
              </a:rPr>
              <a:t>.05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041863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Spoločne</a:t>
            </a:r>
            <a:br>
              <a:rPr lang="es" sz="1000" dirty="0"/>
            </a:br>
            <a:r>
              <a:rPr lang="sk-SK" sz="1000" dirty="0"/>
              <a:t>Práca na dokumentácii, záverečne úpravy prezentácie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2723085" y="3321252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accent1"/>
                </a:solidFill>
              </a:rPr>
              <a:t>Simona D</a:t>
            </a:r>
            <a:r>
              <a:rPr lang="sk-SK" sz="1000" dirty="0">
                <a:solidFill>
                  <a:schemeClr val="accent1"/>
                </a:solidFill>
              </a:rPr>
              <a:t>ravecká  </a:t>
            </a:r>
            <a:br>
              <a:rPr lang="sk-SK" sz="1000" dirty="0"/>
            </a:br>
            <a:r>
              <a:rPr lang="sk-SK" sz="1000" dirty="0"/>
              <a:t>Publikovanie aplikácie na web platformu</a:t>
            </a:r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Spoločne</a:t>
            </a:r>
            <a:br>
              <a:rPr lang="es" sz="1000" dirty="0"/>
            </a:br>
            <a:r>
              <a:rPr lang="sk-SK" sz="1000" dirty="0"/>
              <a:t>Kontrola funkcionalít, testovanie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962854" y="1059049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en-AU" sz="1000" dirty="0" err="1"/>
              <a:t>Vyle</a:t>
            </a:r>
            <a:r>
              <a:rPr lang="sk-SK" sz="1000" dirty="0" err="1"/>
              <a:t>pšenie</a:t>
            </a:r>
            <a:r>
              <a:rPr lang="sk-SK" sz="1000" dirty="0"/>
              <a:t> a doplnenie systému počítania skóre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386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B502-5112-4F2E-840C-54EAB6B16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2597" y="2454253"/>
            <a:ext cx="4988575" cy="577800"/>
          </a:xfrm>
        </p:spPr>
        <p:txBody>
          <a:bodyPr/>
          <a:lstStyle/>
          <a:p>
            <a:r>
              <a:rPr lang="sk-SK" sz="2000" dirty="0"/>
              <a:t>Dizajn hráča, základné funkcie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75185-CD6F-4653-9C36-75E6AA1E70B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64566" y="2400347"/>
            <a:ext cx="2415861" cy="577800"/>
          </a:xfrm>
        </p:spPr>
        <p:txBody>
          <a:bodyPr/>
          <a:lstStyle/>
          <a:p>
            <a:r>
              <a:rPr lang="sk-SK" sz="2800" dirty="0"/>
              <a:t>Hráč</a:t>
            </a:r>
            <a:r>
              <a:rPr lang="sk-SK" dirty="0"/>
              <a:t> </a:t>
            </a:r>
            <a:r>
              <a:rPr lang="sk-SK" sz="2800" dirty="0"/>
              <a:t>a</a:t>
            </a:r>
            <a:r>
              <a:rPr lang="sk-SK" dirty="0"/>
              <a:t> </a:t>
            </a:r>
            <a:r>
              <a:rPr lang="sk-SK" sz="2800" dirty="0"/>
              <a:t>pohyb</a:t>
            </a:r>
            <a:endParaRPr lang="sk-S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F2F63C-F361-4D98-B8D2-1BD4EDAAC817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4032597" y="3188451"/>
            <a:ext cx="4988575" cy="577800"/>
          </a:xfrm>
        </p:spPr>
        <p:txBody>
          <a:bodyPr/>
          <a:lstStyle/>
          <a:p>
            <a:r>
              <a:rPr lang="sk-SK" sz="2000" dirty="0"/>
              <a:t>Dizajn </a:t>
            </a:r>
            <a:r>
              <a:rPr lang="en-AU" sz="2000" dirty="0"/>
              <a:t>pozadia, zabezpe</a:t>
            </a:r>
            <a:r>
              <a:rPr lang="sk-SK" sz="2000" dirty="0"/>
              <a:t>čenie neustáleho pohybu pozadia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AE8243-B81B-4DE2-A5D7-6F5C889E8FB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1060630" y="1800451"/>
            <a:ext cx="4988574" cy="577800"/>
          </a:xfrm>
        </p:spPr>
        <p:txBody>
          <a:bodyPr/>
          <a:lstStyle/>
          <a:p>
            <a:br>
              <a:rPr lang="sk-SK" sz="3600" dirty="0"/>
            </a:br>
            <a:r>
              <a:rPr lang="sk-SK" sz="2800" dirty="0"/>
              <a:t>Práca na prvotnom koncepte</a:t>
            </a:r>
            <a:br>
              <a:rPr lang="sk-SK" sz="3600" dirty="0"/>
            </a:br>
            <a:endParaRPr lang="sk-SK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ABE977-A12F-4772-B1A0-1A7BD9CE8680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4032597" y="2505653"/>
            <a:ext cx="6807600" cy="183594"/>
          </a:xfrm>
        </p:spPr>
        <p:txBody>
          <a:bodyPr/>
          <a:lstStyle/>
          <a:p>
            <a:r>
              <a:rPr lang="sk-SK" sz="2400" dirty="0"/>
              <a:t>Vý</a:t>
            </a:r>
            <a:r>
              <a:rPr lang="sk-SK" sz="2000" dirty="0"/>
              <a:t>ber nástroja realizácie, zosumarizovanie </a:t>
            </a:r>
            <a:br>
              <a:rPr lang="sk-SK" sz="2000" dirty="0"/>
            </a:br>
            <a:r>
              <a:rPr lang="sk-SK" sz="2000" dirty="0"/>
              <a:t>základných funkcionalít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8A47F7-B181-4897-9E74-B9FCBD352FF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-1493045" y="3083453"/>
            <a:ext cx="5273472" cy="577800"/>
          </a:xfrm>
        </p:spPr>
        <p:txBody>
          <a:bodyPr/>
          <a:lstStyle/>
          <a:p>
            <a:r>
              <a:rPr lang="sk-SK" sz="2800" dirty="0" err="1"/>
              <a:t>Looping</a:t>
            </a:r>
            <a:r>
              <a:rPr lang="sk-SK" sz="2800" dirty="0"/>
              <a:t> </a:t>
            </a:r>
            <a:r>
              <a:rPr lang="sk-SK" sz="2800" dirty="0" err="1"/>
              <a:t>background</a:t>
            </a:r>
            <a:br>
              <a:rPr lang="sk-SK" sz="2800" dirty="0"/>
            </a:br>
            <a:r>
              <a:rPr lang="sk-SK" sz="2800" dirty="0"/>
              <a:t>Pohyb kamery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0A2382-3F5D-43DE-9366-6EC607E1BA33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3982590" y="3871250"/>
            <a:ext cx="6807600" cy="577800"/>
          </a:xfrm>
        </p:spPr>
        <p:txBody>
          <a:bodyPr/>
          <a:lstStyle/>
          <a:p>
            <a:r>
              <a:rPr lang="sk-SK" sz="2000" dirty="0"/>
              <a:t>Vytvorenie plánu na 3. týždeň projektu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C45D6B5-83AA-4ADD-B4FC-2B3C183012A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605776" y="3882904"/>
            <a:ext cx="2174651" cy="577800"/>
          </a:xfrm>
        </p:spPr>
        <p:txBody>
          <a:bodyPr/>
          <a:lstStyle/>
          <a:p>
            <a:r>
              <a:rPr lang="sk-SK" sz="2800" dirty="0"/>
              <a:t>3. týždeň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F7B8046-E7E6-4657-B214-C72D7806A2A2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r>
              <a:rPr lang="sk-SK" dirty="0">
                <a:solidFill>
                  <a:schemeClr val="accent1"/>
                </a:solidFill>
              </a:rPr>
              <a:t>1. Šprint </a:t>
            </a:r>
            <a:br>
              <a:rPr lang="sk-SK" dirty="0"/>
            </a:br>
            <a:r>
              <a:rPr lang="es" sz="2000" dirty="0">
                <a:latin typeface="Barlow Condensed SemiBold" panose="00000706000000000000" pitchFamily="2" charset="0"/>
              </a:rPr>
              <a:t>2</a:t>
            </a:r>
            <a:r>
              <a:rPr lang="sk-SK" sz="2000" dirty="0">
                <a:latin typeface="Barlow Condensed SemiBold" panose="00000706000000000000" pitchFamily="2" charset="0"/>
              </a:rPr>
              <a:t>9.03</a:t>
            </a:r>
            <a:r>
              <a:rPr lang="es" sz="2000" dirty="0">
                <a:latin typeface="Barlow Condensed SemiBold" panose="00000706000000000000" pitchFamily="2" charset="0"/>
              </a:rPr>
              <a:t>-</a:t>
            </a:r>
            <a:r>
              <a:rPr lang="sk-SK" sz="2000" dirty="0">
                <a:latin typeface="Barlow Condensed SemiBold" panose="00000706000000000000" pitchFamily="2" charset="0"/>
              </a:rPr>
              <a:t>12.04 </a:t>
            </a:r>
          </a:p>
        </p:txBody>
      </p:sp>
    </p:spTree>
    <p:extLst>
      <p:ext uri="{BB962C8B-B14F-4D97-AF65-F5344CB8AC3E}">
        <p14:creationId xmlns:p14="http://schemas.microsoft.com/office/powerpoint/2010/main" val="275375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1.Týždeň</a:t>
            </a:r>
            <a:br>
              <a:rPr lang="sk-SK" dirty="0"/>
            </a:br>
            <a:r>
              <a:rPr lang="es" sz="1600" dirty="0">
                <a:solidFill>
                  <a:schemeClr val="accent1"/>
                </a:solidFill>
              </a:rPr>
              <a:t>2</a:t>
            </a:r>
            <a:r>
              <a:rPr lang="sk-SK" sz="1600" dirty="0">
                <a:solidFill>
                  <a:schemeClr val="accent1"/>
                </a:solidFill>
              </a:rPr>
              <a:t>9.03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sk-SK" sz="1600" dirty="0">
                <a:solidFill>
                  <a:schemeClr val="accent1"/>
                </a:solidFill>
              </a:rPr>
              <a:t>05.04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135281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/>
            </a:br>
            <a:r>
              <a:rPr lang="sk-SK" sz="1000" dirty="0"/>
              <a:t>Výber pozadia, práca na dizajne aplikácie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1117554" y="1139574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Spoločne</a:t>
            </a:r>
            <a:br>
              <a:rPr lang="es" sz="1000" dirty="0"/>
            </a:br>
            <a:r>
              <a:rPr lang="sk-SK" sz="1000" dirty="0"/>
              <a:t>Výber nástroja na realizáciu projektu</a:t>
            </a:r>
            <a:endParaRPr sz="1000" dirty="0"/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Spoločne</a:t>
            </a:r>
            <a:br>
              <a:rPr lang="es" sz="1000" dirty="0"/>
            </a:br>
            <a:r>
              <a:rPr lang="sk-SK" sz="1000" dirty="0"/>
              <a:t>Zosumarizovanie základných funkcionalít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2568384" y="3396395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sk-SK" sz="1000" dirty="0">
                <a:solidFill>
                  <a:schemeClr val="bg1"/>
                </a:solidFill>
              </a:rPr>
              <a:t>Práca na prvotnom koncepte, </a:t>
            </a:r>
            <a:r>
              <a:rPr lang="sk-SK" sz="1000" dirty="0"/>
              <a:t>vytvorenie projektu, pridanie na vzdialený repozitár 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>
            <a:spLocks noGrp="1"/>
          </p:cNvSpPr>
          <p:nvPr>
            <p:ph type="ctrTitle"/>
          </p:nvPr>
        </p:nvSpPr>
        <p:spPr>
          <a:xfrm>
            <a:off x="4703600" y="3421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1. </a:t>
            </a:r>
            <a:r>
              <a:rPr lang="sk-SK" dirty="0"/>
              <a:t>Týždeň - aktualizované</a:t>
            </a:r>
            <a:endParaRPr dirty="0"/>
          </a:p>
        </p:txBody>
      </p:sp>
      <p:sp>
        <p:nvSpPr>
          <p:cNvPr id="376" name="Google Shape;376;p16"/>
          <p:cNvSpPr txBox="1">
            <a:spLocks noGrp="1"/>
          </p:cNvSpPr>
          <p:nvPr>
            <p:ph type="ctrTitle" idx="4294967295"/>
          </p:nvPr>
        </p:nvSpPr>
        <p:spPr>
          <a:xfrm>
            <a:off x="0" y="747713"/>
            <a:ext cx="598488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6" name="Google Shape;386;p16"/>
          <p:cNvSpPr txBox="1">
            <a:spLocks noGrp="1"/>
          </p:cNvSpPr>
          <p:nvPr>
            <p:ph type="ctrTitle" idx="4294967295"/>
          </p:nvPr>
        </p:nvSpPr>
        <p:spPr>
          <a:xfrm>
            <a:off x="8545513" y="1778000"/>
            <a:ext cx="598487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16"/>
          <p:cNvSpPr txBox="1">
            <a:spLocks noGrp="1"/>
          </p:cNvSpPr>
          <p:nvPr>
            <p:ph type="ctrTitle" idx="4294967295"/>
          </p:nvPr>
        </p:nvSpPr>
        <p:spPr>
          <a:xfrm>
            <a:off x="0" y="2795588"/>
            <a:ext cx="598488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Google Shape;388;p16"/>
          <p:cNvSpPr txBox="1">
            <a:spLocks noGrp="1"/>
          </p:cNvSpPr>
          <p:nvPr>
            <p:ph type="ctrTitle" idx="4294967295"/>
          </p:nvPr>
        </p:nvSpPr>
        <p:spPr>
          <a:xfrm>
            <a:off x="8545513" y="3806825"/>
            <a:ext cx="598487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9" name="Google Shape;389;p16"/>
          <p:cNvSpPr txBox="1">
            <a:spLocks noGrp="1"/>
          </p:cNvSpPr>
          <p:nvPr>
            <p:ph type="subTitle" idx="4294967295"/>
          </p:nvPr>
        </p:nvSpPr>
        <p:spPr>
          <a:xfrm>
            <a:off x="4587050" y="580000"/>
            <a:ext cx="25336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000" dirty="0"/>
            </a:br>
            <a:r>
              <a:rPr lang="sk-SK" sz="1000" b="1" dirty="0"/>
              <a:t>Výber nástroja na realizáciu projektu </a:t>
            </a:r>
            <a:r>
              <a:rPr lang="sk-SK" sz="1000" dirty="0"/>
              <a:t>- rozhodli sme sa realizovať náš projekt prostredníctvom UNITY.</a:t>
            </a:r>
            <a:endParaRPr sz="1000" dirty="0"/>
          </a:p>
        </p:txBody>
      </p:sp>
      <p:sp>
        <p:nvSpPr>
          <p:cNvPr id="390" name="Google Shape;390;p16"/>
          <p:cNvSpPr txBox="1">
            <a:spLocks noGrp="1"/>
          </p:cNvSpPr>
          <p:nvPr>
            <p:ph type="subTitle" idx="4294967295"/>
          </p:nvPr>
        </p:nvSpPr>
        <p:spPr>
          <a:xfrm>
            <a:off x="660400" y="1480730"/>
            <a:ext cx="4064781" cy="54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sk-SK" sz="1000" b="1" dirty="0"/>
              <a:t>Výber pozadia, práca na dizajne aplikácie – </a:t>
            </a:r>
            <a:r>
              <a:rPr lang="sk-SK" sz="1000" dirty="0"/>
              <a:t> menšou inšpiráciou na internete sme sa rozhodli pre dizajn našej aplikácie a začali pracovať na jeho jednotlivých súčastiach</a:t>
            </a: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lang="sk-SK" sz="1000" dirty="0"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4294967295"/>
          </p:nvPr>
        </p:nvSpPr>
        <p:spPr>
          <a:xfrm>
            <a:off x="4606925" y="2492375"/>
            <a:ext cx="3324225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k-SK" sz="1000" b="1" dirty="0"/>
              <a:t>Práca na prvotnom koncepte – </a:t>
            </a:r>
            <a:r>
              <a:rPr lang="sk-SK" sz="1000" dirty="0"/>
              <a:t>vytvorili sme hráča so základnými vlastnosťami, a jeho </a:t>
            </a:r>
            <a:r>
              <a:rPr lang="sk-SK" sz="1000" dirty="0" err="1"/>
              <a:t>kontrolérom</a:t>
            </a:r>
            <a:r>
              <a:rPr lang="sk-SK" sz="1000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b="1" dirty="0"/>
          </a:p>
        </p:txBody>
      </p:sp>
      <p:sp>
        <p:nvSpPr>
          <p:cNvPr id="392" name="Google Shape;392;p16"/>
          <p:cNvSpPr txBox="1">
            <a:spLocks noGrp="1"/>
          </p:cNvSpPr>
          <p:nvPr>
            <p:ph type="subTitle" idx="4294967295"/>
          </p:nvPr>
        </p:nvSpPr>
        <p:spPr>
          <a:xfrm>
            <a:off x="2524192" y="3686001"/>
            <a:ext cx="22542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k-SK" sz="1000" b="1" dirty="0"/>
              <a:t>Zosumarizovanie základných funkcionalít </a:t>
            </a:r>
            <a:r>
              <a:rPr lang="sk-SK" sz="1000" dirty="0"/>
              <a:t>– Rozdelili sme si úlohy, naplánovali ďalší týždeň a špecifikovali 1. šprint</a:t>
            </a:r>
            <a:r>
              <a:rPr lang="sk-SK" sz="1000" b="1" dirty="0"/>
              <a:t>. </a:t>
            </a:r>
            <a:endParaRPr sz="1000" b="1" dirty="0"/>
          </a:p>
        </p:txBody>
      </p:sp>
      <p:grpSp>
        <p:nvGrpSpPr>
          <p:cNvPr id="371" name="Google Shape;371;p16"/>
          <p:cNvGrpSpPr/>
          <p:nvPr/>
        </p:nvGrpSpPr>
        <p:grpSpPr>
          <a:xfrm>
            <a:off x="3104037" y="468450"/>
            <a:ext cx="3051030" cy="4206676"/>
            <a:chOff x="2772462" y="468450"/>
            <a:chExt cx="3051030" cy="4206676"/>
          </a:xfrm>
        </p:grpSpPr>
        <p:cxnSp>
          <p:nvCxnSpPr>
            <p:cNvPr id="372" name="Google Shape;372;p16"/>
            <p:cNvCxnSpPr/>
            <p:nvPr/>
          </p:nvCxnSpPr>
          <p:spPr>
            <a:xfrm>
              <a:off x="4492801" y="411777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3" name="Google Shape;373;p16"/>
            <p:cNvCxnSpPr/>
            <p:nvPr/>
          </p:nvCxnSpPr>
          <p:spPr>
            <a:xfrm>
              <a:off x="3642651" y="30872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4" name="Google Shape;374;p16"/>
            <p:cNvCxnSpPr/>
            <p:nvPr/>
          </p:nvCxnSpPr>
          <p:spPr>
            <a:xfrm>
              <a:off x="4492801" y="206672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5" name="Google Shape;375;p16"/>
            <p:cNvCxnSpPr>
              <a:stCxn id="376" idx="3"/>
            </p:cNvCxnSpPr>
            <p:nvPr/>
          </p:nvCxnSpPr>
          <p:spPr>
            <a:xfrm>
              <a:off x="3642651" y="103615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7" name="Google Shape;377;p16"/>
            <p:cNvSpPr/>
            <p:nvPr/>
          </p:nvSpPr>
          <p:spPr>
            <a:xfrm>
              <a:off x="2772462" y="468450"/>
              <a:ext cx="3051030" cy="4206676"/>
            </a:xfrm>
            <a:custGeom>
              <a:avLst/>
              <a:gdLst/>
              <a:ahLst/>
              <a:cxnLst/>
              <a:rect l="l" t="t" r="r" b="b"/>
              <a:pathLst>
                <a:path w="123536" h="170328" extrusionOk="0">
                  <a:moveTo>
                    <a:pt x="23585" y="1"/>
                  </a:moveTo>
                  <a:cubicBezTo>
                    <a:pt x="10527" y="1"/>
                    <a:pt x="1" y="10552"/>
                    <a:pt x="1" y="23610"/>
                  </a:cubicBezTo>
                  <a:cubicBezTo>
                    <a:pt x="1" y="36642"/>
                    <a:pt x="10527" y="47294"/>
                    <a:pt x="23585" y="47294"/>
                  </a:cubicBezTo>
                  <a:lnTo>
                    <a:pt x="99826" y="47294"/>
                  </a:lnTo>
                  <a:cubicBezTo>
                    <a:pt x="109425" y="47294"/>
                    <a:pt x="117269" y="55038"/>
                    <a:pt x="117269" y="64637"/>
                  </a:cubicBezTo>
                  <a:cubicBezTo>
                    <a:pt x="117269" y="74237"/>
                    <a:pt x="109425" y="81981"/>
                    <a:pt x="99926" y="81981"/>
                  </a:cubicBezTo>
                  <a:lnTo>
                    <a:pt x="23585" y="81981"/>
                  </a:lnTo>
                  <a:cubicBezTo>
                    <a:pt x="10527" y="81981"/>
                    <a:pt x="1" y="92633"/>
                    <a:pt x="1" y="105690"/>
                  </a:cubicBezTo>
                  <a:cubicBezTo>
                    <a:pt x="1" y="118723"/>
                    <a:pt x="10527" y="129274"/>
                    <a:pt x="23585" y="129274"/>
                  </a:cubicBezTo>
                  <a:lnTo>
                    <a:pt x="99826" y="129274"/>
                  </a:lnTo>
                  <a:cubicBezTo>
                    <a:pt x="109425" y="129274"/>
                    <a:pt x="117269" y="137119"/>
                    <a:pt x="117269" y="146718"/>
                  </a:cubicBezTo>
                  <a:cubicBezTo>
                    <a:pt x="117269" y="156317"/>
                    <a:pt x="109425" y="164062"/>
                    <a:pt x="99926" y="164062"/>
                  </a:cubicBezTo>
                  <a:cubicBezTo>
                    <a:pt x="98146" y="164062"/>
                    <a:pt x="96793" y="165515"/>
                    <a:pt x="96793" y="167194"/>
                  </a:cubicBezTo>
                  <a:cubicBezTo>
                    <a:pt x="96793" y="168974"/>
                    <a:pt x="98146" y="170327"/>
                    <a:pt x="99926" y="170327"/>
                  </a:cubicBezTo>
                  <a:cubicBezTo>
                    <a:pt x="112883" y="170327"/>
                    <a:pt x="123535" y="159776"/>
                    <a:pt x="123535" y="146718"/>
                  </a:cubicBezTo>
                  <a:cubicBezTo>
                    <a:pt x="123535" y="133660"/>
                    <a:pt x="112883" y="123009"/>
                    <a:pt x="99826" y="123009"/>
                  </a:cubicBezTo>
                  <a:lnTo>
                    <a:pt x="23585" y="123009"/>
                  </a:lnTo>
                  <a:cubicBezTo>
                    <a:pt x="13986" y="123009"/>
                    <a:pt x="6266" y="115289"/>
                    <a:pt x="6266" y="105690"/>
                  </a:cubicBezTo>
                  <a:cubicBezTo>
                    <a:pt x="6266" y="96066"/>
                    <a:pt x="13986" y="88247"/>
                    <a:pt x="23585" y="88247"/>
                  </a:cubicBezTo>
                  <a:lnTo>
                    <a:pt x="99926" y="88247"/>
                  </a:lnTo>
                  <a:cubicBezTo>
                    <a:pt x="112883" y="88247"/>
                    <a:pt x="123535" y="77695"/>
                    <a:pt x="123535" y="64637"/>
                  </a:cubicBezTo>
                  <a:cubicBezTo>
                    <a:pt x="123535" y="51580"/>
                    <a:pt x="112883" y="41028"/>
                    <a:pt x="99826" y="41028"/>
                  </a:cubicBezTo>
                  <a:lnTo>
                    <a:pt x="23585" y="41028"/>
                  </a:lnTo>
                  <a:cubicBezTo>
                    <a:pt x="13986" y="41028"/>
                    <a:pt x="6266" y="33209"/>
                    <a:pt x="6266" y="23610"/>
                  </a:cubicBezTo>
                  <a:cubicBezTo>
                    <a:pt x="6266" y="13986"/>
                    <a:pt x="13986" y="6266"/>
                    <a:pt x="23585" y="6266"/>
                  </a:cubicBezTo>
                  <a:lnTo>
                    <a:pt x="42181" y="6266"/>
                  </a:lnTo>
                  <a:cubicBezTo>
                    <a:pt x="43961" y="6266"/>
                    <a:pt x="45314" y="4813"/>
                    <a:pt x="45314" y="3133"/>
                  </a:cubicBezTo>
                  <a:cubicBezTo>
                    <a:pt x="45314" y="1354"/>
                    <a:pt x="43961" y="1"/>
                    <a:pt x="42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2887250" y="580000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4785602" y="1610567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2887250" y="2628386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4785602" y="3639878"/>
              <a:ext cx="912300" cy="91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3003800" y="696550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4902150" y="3756437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4902162" y="1727113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3003800" y="2744925"/>
              <a:ext cx="679200" cy="679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BlokTextu 24"/>
          <p:cNvSpPr txBox="1"/>
          <p:nvPr/>
        </p:nvSpPr>
        <p:spPr>
          <a:xfrm>
            <a:off x="3517900" y="717550"/>
            <a:ext cx="28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26" name="BlokTextu 25"/>
          <p:cNvSpPr txBox="1"/>
          <p:nvPr/>
        </p:nvSpPr>
        <p:spPr>
          <a:xfrm>
            <a:off x="5403850" y="174625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  <p:sp>
        <p:nvSpPr>
          <p:cNvPr id="27" name="BlokTextu 26"/>
          <p:cNvSpPr txBox="1"/>
          <p:nvPr/>
        </p:nvSpPr>
        <p:spPr>
          <a:xfrm>
            <a:off x="3505200" y="2794000"/>
            <a:ext cx="29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28" name="BlokTextu 27"/>
          <p:cNvSpPr txBox="1"/>
          <p:nvPr/>
        </p:nvSpPr>
        <p:spPr>
          <a:xfrm>
            <a:off x="5384800" y="3803650"/>
            <a:ext cx="27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2</a:t>
            </a:r>
            <a:r>
              <a:rPr lang="sk-SK" dirty="0"/>
              <a:t>.Týždeň</a:t>
            </a:r>
            <a:br>
              <a:rPr lang="sk-SK" dirty="0"/>
            </a:br>
            <a:r>
              <a:rPr lang="es" sz="1600" dirty="0">
                <a:solidFill>
                  <a:schemeClr val="accent1"/>
                </a:solidFill>
              </a:rPr>
              <a:t>05</a:t>
            </a:r>
            <a:r>
              <a:rPr lang="sk-SK" sz="1600" dirty="0">
                <a:solidFill>
                  <a:schemeClr val="accent1"/>
                </a:solidFill>
              </a:rPr>
              <a:t>.0</a:t>
            </a:r>
            <a:r>
              <a:rPr lang="en-AU" sz="1600" dirty="0">
                <a:solidFill>
                  <a:schemeClr val="accent1"/>
                </a:solidFill>
              </a:rPr>
              <a:t>4</a:t>
            </a:r>
            <a:r>
              <a:rPr lang="es" sz="1600" dirty="0">
                <a:solidFill>
                  <a:schemeClr val="accent1"/>
                </a:solidFill>
              </a:rPr>
              <a:t>-</a:t>
            </a:r>
            <a:r>
              <a:rPr lang="en-AU" sz="1600" dirty="0">
                <a:solidFill>
                  <a:schemeClr val="accent1"/>
                </a:solidFill>
              </a:rPr>
              <a:t>12</a:t>
            </a:r>
            <a:r>
              <a:rPr lang="sk-SK" sz="1600" dirty="0">
                <a:solidFill>
                  <a:schemeClr val="accent1"/>
                </a:solidFill>
              </a:rPr>
              <a:t>.04</a:t>
            </a:r>
            <a:endParaRPr dirty="0"/>
          </a:p>
        </p:txBody>
      </p:sp>
      <p:sp>
        <p:nvSpPr>
          <p:cNvPr id="421" name="Google Shape;421;p18"/>
          <p:cNvSpPr txBox="1">
            <a:spLocks noGrp="1"/>
          </p:cNvSpPr>
          <p:nvPr>
            <p:ph type="ctrTitle" idx="4294967295"/>
          </p:nvPr>
        </p:nvSpPr>
        <p:spPr>
          <a:xfrm>
            <a:off x="0" y="2344738"/>
            <a:ext cx="712788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ctrTitle" idx="4294967295"/>
          </p:nvPr>
        </p:nvSpPr>
        <p:spPr>
          <a:xfrm>
            <a:off x="0" y="2333625"/>
            <a:ext cx="712788" cy="450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44738"/>
            <a:ext cx="712787" cy="452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03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2" name="Google Shape;422;p18"/>
          <p:cNvSpPr txBox="1">
            <a:spLocks noGrp="1"/>
          </p:cNvSpPr>
          <p:nvPr>
            <p:ph type="ctrTitle" idx="4294967295"/>
          </p:nvPr>
        </p:nvSpPr>
        <p:spPr>
          <a:xfrm>
            <a:off x="8431213" y="2333625"/>
            <a:ext cx="712787" cy="4524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04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1" name="Google Shape;441;p18"/>
          <p:cNvSpPr txBox="1">
            <a:spLocks noGrp="1"/>
          </p:cNvSpPr>
          <p:nvPr>
            <p:ph type="subTitle" idx="4294967295"/>
          </p:nvPr>
        </p:nvSpPr>
        <p:spPr>
          <a:xfrm>
            <a:off x="4314251" y="1135281"/>
            <a:ext cx="2055812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</a:t>
            </a:r>
            <a:r>
              <a:rPr lang="sk-SK" sz="1000" dirty="0" err="1">
                <a:solidFill>
                  <a:schemeClr val="accent1"/>
                </a:solidFill>
              </a:rPr>
              <a:t>Dobrovičová</a:t>
            </a:r>
            <a:br>
              <a:rPr lang="es" sz="1000" dirty="0"/>
            </a:br>
            <a:r>
              <a:rPr lang="sk-SK" sz="1000" dirty="0"/>
              <a:t>Dizajn pozadia, grafická úprava</a:t>
            </a:r>
            <a:endParaRPr sz="1000" dirty="0"/>
          </a:p>
        </p:txBody>
      </p:sp>
      <p:sp>
        <p:nvSpPr>
          <p:cNvPr id="442" name="Google Shape;442;p18"/>
          <p:cNvSpPr txBox="1">
            <a:spLocks noGrp="1"/>
          </p:cNvSpPr>
          <p:nvPr>
            <p:ph type="subTitle" idx="4294967295"/>
          </p:nvPr>
        </p:nvSpPr>
        <p:spPr>
          <a:xfrm>
            <a:off x="1117554" y="1139574"/>
            <a:ext cx="2057400" cy="68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chemeClr val="accent1"/>
                </a:solidFill>
              </a:rPr>
              <a:t>Simona Dobrovi</a:t>
            </a:r>
            <a:r>
              <a:rPr lang="sk-SK" sz="1000" dirty="0" err="1">
                <a:solidFill>
                  <a:schemeClr val="accent1"/>
                </a:solidFill>
              </a:rPr>
              <a:t>čová</a:t>
            </a:r>
            <a:br>
              <a:rPr lang="es" sz="1000" dirty="0"/>
            </a:br>
            <a:r>
              <a:rPr lang="sk-SK" sz="1000" dirty="0"/>
              <a:t>Dizajn hráča, grafická úprava</a:t>
            </a:r>
            <a:endParaRPr sz="1000" dirty="0"/>
          </a:p>
        </p:txBody>
      </p:sp>
      <p:sp>
        <p:nvSpPr>
          <p:cNvPr id="443" name="Google Shape;443;p18"/>
          <p:cNvSpPr txBox="1">
            <a:spLocks noGrp="1"/>
          </p:cNvSpPr>
          <p:nvPr>
            <p:ph type="subTitle" idx="4294967295"/>
          </p:nvPr>
        </p:nvSpPr>
        <p:spPr>
          <a:xfrm>
            <a:off x="5777777" y="3465444"/>
            <a:ext cx="2370137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/>
            </a:br>
            <a:r>
              <a:rPr lang="sk-SK" sz="1000" dirty="0"/>
              <a:t>Vytvorenie skriptu, ktorý zabezpečí </a:t>
            </a:r>
            <a:r>
              <a:rPr lang="sk-SK" sz="1000" dirty="0">
                <a:solidFill>
                  <a:schemeClr val="bg1"/>
                </a:solidFill>
              </a:rPr>
              <a:t>pohyb pozadia, implementácia do Unity</a:t>
            </a:r>
            <a:endParaRPr sz="1000" dirty="0"/>
          </a:p>
        </p:txBody>
      </p:sp>
      <p:sp>
        <p:nvSpPr>
          <p:cNvPr id="444" name="Google Shape;444;p18"/>
          <p:cNvSpPr txBox="1">
            <a:spLocks noGrp="1"/>
          </p:cNvSpPr>
          <p:nvPr>
            <p:ph type="subTitle" idx="4294967295"/>
          </p:nvPr>
        </p:nvSpPr>
        <p:spPr>
          <a:xfrm>
            <a:off x="2568384" y="3396395"/>
            <a:ext cx="2493963" cy="68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k-SK" sz="1000" dirty="0">
                <a:solidFill>
                  <a:schemeClr val="accent1"/>
                </a:solidFill>
              </a:rPr>
              <a:t>Simona Dravecká</a:t>
            </a:r>
            <a:br>
              <a:rPr lang="es" sz="1000" dirty="0">
                <a:solidFill>
                  <a:schemeClr val="accent1"/>
                </a:solidFill>
              </a:rPr>
            </a:br>
            <a:r>
              <a:rPr lang="sk-SK" sz="1000" dirty="0">
                <a:solidFill>
                  <a:schemeClr val="bg1"/>
                </a:solidFill>
              </a:rPr>
              <a:t>Vytvorenie skriptu na ovládanie hráča, implementácia do Unity</a:t>
            </a:r>
            <a:endParaRPr sz="1000" dirty="0"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20" name="Google Shape;420;p18"/>
            <p:cNvCxnSpPr>
              <a:stCxn id="421" idx="3"/>
              <a:endCxn id="422" idx="1"/>
            </p:cNvCxnSpPr>
            <p:nvPr/>
          </p:nvCxnSpPr>
          <p:spPr>
            <a:xfrm rot="10800000" flipH="1">
              <a:off x="2854043" y="2575645"/>
              <a:ext cx="3436500" cy="9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23" name="Google Shape;423;p18"/>
            <p:cNvGrpSpPr/>
            <p:nvPr/>
          </p:nvGrpSpPr>
          <p:grpSpPr>
            <a:xfrm>
              <a:off x="2218050" y="2014361"/>
              <a:ext cx="665100" cy="905930"/>
              <a:chOff x="2218050" y="2014361"/>
              <a:chExt cx="665100" cy="905930"/>
            </a:xfrm>
          </p:grpSpPr>
          <p:cxnSp>
            <p:nvCxnSpPr>
              <p:cNvPr id="424" name="Google Shape;424;p18"/>
              <p:cNvCxnSpPr>
                <a:stCxn id="425" idx="0"/>
              </p:cNvCxnSpPr>
              <p:nvPr/>
            </p:nvCxnSpPr>
            <p:spPr>
              <a:xfrm rot="10800000">
                <a:off x="2550669" y="2014361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8"/>
              <p:cNvSpPr/>
              <p:nvPr/>
            </p:nvSpPr>
            <p:spPr>
              <a:xfrm>
                <a:off x="2218050" y="2255191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2303019" y="2340161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8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8" name="Google Shape;428;p18"/>
              <p:cNvCxnSpPr>
                <a:stCxn id="429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8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8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32" name="Google Shape;432;p18"/>
              <p:cNvCxnSpPr>
                <a:stCxn id="433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8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8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6" name="Google Shape;436;p18"/>
              <p:cNvCxnSpPr>
                <a:stCxn id="437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8" name="Google Shape;438;p18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BlokTextu 29"/>
          <p:cNvSpPr txBox="1"/>
          <p:nvPr/>
        </p:nvSpPr>
        <p:spPr>
          <a:xfrm>
            <a:off x="2006600" y="2266950"/>
            <a:ext cx="26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31" name="BlokTextu 30"/>
          <p:cNvSpPr txBox="1"/>
          <p:nvPr/>
        </p:nvSpPr>
        <p:spPr>
          <a:xfrm>
            <a:off x="6775450" y="2260600"/>
            <a:ext cx="29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32" name="BlokTextu 31"/>
          <p:cNvSpPr txBox="1"/>
          <p:nvPr/>
        </p:nvSpPr>
        <p:spPr>
          <a:xfrm>
            <a:off x="5187950" y="2279650"/>
            <a:ext cx="3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33" name="BlokTextu 32"/>
          <p:cNvSpPr txBox="1"/>
          <p:nvPr/>
        </p:nvSpPr>
        <p:spPr>
          <a:xfrm>
            <a:off x="3575050" y="2266950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32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896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22"/>
          <p:cNvGrpSpPr/>
          <p:nvPr/>
        </p:nvGrpSpPr>
        <p:grpSpPr>
          <a:xfrm>
            <a:off x="5065365" y="2778173"/>
            <a:ext cx="952549" cy="954168"/>
            <a:chOff x="917250" y="2165250"/>
            <a:chExt cx="980695" cy="982361"/>
          </a:xfrm>
        </p:grpSpPr>
        <p:sp>
          <p:nvSpPr>
            <p:cNvPr id="544" name="Google Shape;544;p22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>
              <a:hlinkClick r:id="rId3" action="ppaction://hlinksldjump"/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22"/>
          <p:cNvGrpSpPr/>
          <p:nvPr/>
        </p:nvGrpSpPr>
        <p:grpSpPr>
          <a:xfrm>
            <a:off x="5099978" y="1516656"/>
            <a:ext cx="952549" cy="954168"/>
            <a:chOff x="917250" y="2165250"/>
            <a:chExt cx="980695" cy="982361"/>
          </a:xfrm>
        </p:grpSpPr>
        <p:sp>
          <p:nvSpPr>
            <p:cNvPr id="547" name="Google Shape;547;p22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>
              <a:hlinkClick r:id="rId4" action="ppaction://hlinksldjump"/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2"/>
          <p:cNvGrpSpPr/>
          <p:nvPr/>
        </p:nvGrpSpPr>
        <p:grpSpPr>
          <a:xfrm>
            <a:off x="1735570" y="2778173"/>
            <a:ext cx="952549" cy="954168"/>
            <a:chOff x="917250" y="2165250"/>
            <a:chExt cx="980695" cy="982361"/>
          </a:xfrm>
        </p:grpSpPr>
        <p:sp>
          <p:nvSpPr>
            <p:cNvPr id="550" name="Google Shape;550;p22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>
              <a:hlinkClick r:id="rId5" action="ppaction://hlinksldjump"/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22"/>
          <p:cNvGrpSpPr/>
          <p:nvPr/>
        </p:nvGrpSpPr>
        <p:grpSpPr>
          <a:xfrm>
            <a:off x="1735570" y="1508284"/>
            <a:ext cx="952549" cy="954168"/>
            <a:chOff x="917250" y="2165250"/>
            <a:chExt cx="980695" cy="982361"/>
          </a:xfrm>
        </p:grpSpPr>
        <p:sp>
          <p:nvSpPr>
            <p:cNvPr id="553" name="Google Shape;553;p22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>
              <a:hlinkClick r:id="rId6" action="ppaction://hlinksldjump"/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2</a:t>
            </a:r>
            <a:r>
              <a:rPr lang="en-AU" dirty="0"/>
              <a:t>. </a:t>
            </a:r>
            <a:r>
              <a:rPr lang="sk-SK" dirty="0"/>
              <a:t>Týždeň - aktualizované</a:t>
            </a:r>
            <a:endParaRPr dirty="0"/>
          </a:p>
        </p:txBody>
      </p:sp>
      <p:sp>
        <p:nvSpPr>
          <p:cNvPr id="62" name="BlokTextu 61">
            <a:extLst>
              <a:ext uri="{FF2B5EF4-FFF2-40B4-BE49-F238E27FC236}">
                <a16:creationId xmlns:a16="http://schemas.microsoft.com/office/drawing/2014/main" id="{8D4DCFF8-85A5-4D35-A9F3-0CE214A54A59}"/>
              </a:ext>
            </a:extLst>
          </p:cNvPr>
          <p:cNvSpPr txBox="1"/>
          <p:nvPr/>
        </p:nvSpPr>
        <p:spPr>
          <a:xfrm>
            <a:off x="2056624" y="1624816"/>
            <a:ext cx="22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600" b="1" dirty="0">
                <a:solidFill>
                  <a:schemeClr val="tx1"/>
                </a:solidFill>
                <a:latin typeface="Barlow Condensed SemiBold" charset="0"/>
              </a:rPr>
              <a:t>1</a:t>
            </a:r>
          </a:p>
        </p:txBody>
      </p:sp>
      <p:sp>
        <p:nvSpPr>
          <p:cNvPr id="63" name="BlokTextu 62">
            <a:extLst>
              <a:ext uri="{FF2B5EF4-FFF2-40B4-BE49-F238E27FC236}">
                <a16:creationId xmlns:a16="http://schemas.microsoft.com/office/drawing/2014/main" id="{7FFD2749-09BE-411C-A46D-E40157A5DE16}"/>
              </a:ext>
            </a:extLst>
          </p:cNvPr>
          <p:cNvSpPr txBox="1"/>
          <p:nvPr/>
        </p:nvSpPr>
        <p:spPr>
          <a:xfrm>
            <a:off x="2048810" y="2932091"/>
            <a:ext cx="22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600" b="1" dirty="0">
                <a:solidFill>
                  <a:schemeClr val="tx1"/>
                </a:solidFill>
                <a:latin typeface="Barlow Condensed SemiBold" charset="0"/>
              </a:rPr>
              <a:t>3</a:t>
            </a:r>
          </a:p>
        </p:txBody>
      </p:sp>
      <p:sp>
        <p:nvSpPr>
          <p:cNvPr id="64" name="BlokTextu 63">
            <a:extLst>
              <a:ext uri="{FF2B5EF4-FFF2-40B4-BE49-F238E27FC236}">
                <a16:creationId xmlns:a16="http://schemas.microsoft.com/office/drawing/2014/main" id="{EAD205A3-987B-48A0-8903-3C0DD5CFF5EB}"/>
              </a:ext>
            </a:extLst>
          </p:cNvPr>
          <p:cNvSpPr txBox="1"/>
          <p:nvPr/>
        </p:nvSpPr>
        <p:spPr>
          <a:xfrm>
            <a:off x="5375714" y="1648009"/>
            <a:ext cx="22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600" b="1" dirty="0">
                <a:solidFill>
                  <a:schemeClr val="tx1"/>
                </a:solidFill>
                <a:latin typeface="Barlow Condensed SemiBold" charset="0"/>
              </a:rPr>
              <a:t>2</a:t>
            </a:r>
          </a:p>
        </p:txBody>
      </p:sp>
      <p:sp>
        <p:nvSpPr>
          <p:cNvPr id="68" name="BlokTextu 67">
            <a:extLst>
              <a:ext uri="{FF2B5EF4-FFF2-40B4-BE49-F238E27FC236}">
                <a16:creationId xmlns:a16="http://schemas.microsoft.com/office/drawing/2014/main" id="{464F56F1-1819-4BED-BC04-A49A3E299194}"/>
              </a:ext>
            </a:extLst>
          </p:cNvPr>
          <p:cNvSpPr txBox="1"/>
          <p:nvPr/>
        </p:nvSpPr>
        <p:spPr>
          <a:xfrm>
            <a:off x="5320077" y="2894705"/>
            <a:ext cx="22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3600" b="1" dirty="0">
                <a:solidFill>
                  <a:schemeClr val="tx1"/>
                </a:solidFill>
                <a:latin typeface="Barlow Condensed SemiBold" charset="0"/>
              </a:rPr>
              <a:t>4</a:t>
            </a:r>
          </a:p>
        </p:txBody>
      </p:sp>
      <p:sp>
        <p:nvSpPr>
          <p:cNvPr id="70" name="BlokTextu 69">
            <a:extLst>
              <a:ext uri="{FF2B5EF4-FFF2-40B4-BE49-F238E27FC236}">
                <a16:creationId xmlns:a16="http://schemas.microsoft.com/office/drawing/2014/main" id="{3A3AD700-2275-4756-83CB-ECC5BCBFDD14}"/>
              </a:ext>
            </a:extLst>
          </p:cNvPr>
          <p:cNvSpPr txBox="1"/>
          <p:nvPr/>
        </p:nvSpPr>
        <p:spPr>
          <a:xfrm>
            <a:off x="2682180" y="1716033"/>
            <a:ext cx="2492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>
                <a:latin typeface="Arvo" panose="020B0604020202020204" charset="0"/>
              </a:rPr>
              <a:t>Dizajn hráča, </a:t>
            </a:r>
          </a:p>
          <a:p>
            <a:r>
              <a:rPr lang="sk-SK" sz="1200" dirty="0">
                <a:latin typeface="Arvo" panose="020B0604020202020204" charset="0"/>
              </a:rPr>
              <a:t>grafická úprava</a:t>
            </a:r>
          </a:p>
        </p:txBody>
      </p:sp>
      <p:sp>
        <p:nvSpPr>
          <p:cNvPr id="72" name="BlokTextu 71">
            <a:extLst>
              <a:ext uri="{FF2B5EF4-FFF2-40B4-BE49-F238E27FC236}">
                <a16:creationId xmlns:a16="http://schemas.microsoft.com/office/drawing/2014/main" id="{4E57D68C-A04C-4281-A640-F4F9E9E5480C}"/>
              </a:ext>
            </a:extLst>
          </p:cNvPr>
          <p:cNvSpPr txBox="1"/>
          <p:nvPr/>
        </p:nvSpPr>
        <p:spPr>
          <a:xfrm>
            <a:off x="6105544" y="1662200"/>
            <a:ext cx="222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>
                <a:solidFill>
                  <a:schemeClr val="bg1"/>
                </a:solidFill>
                <a:latin typeface="Arvo" panose="020B0604020202020204" charset="0"/>
              </a:rPr>
              <a:t>Vytvorenie skriptu na ovládanie hráča, implementácia do Unity</a:t>
            </a:r>
            <a:endParaRPr lang="sk-SK" sz="1200" dirty="0">
              <a:latin typeface="Arvo" panose="020B0604020202020204" charset="0"/>
            </a:endParaRPr>
          </a:p>
        </p:txBody>
      </p:sp>
      <p:sp>
        <p:nvSpPr>
          <p:cNvPr id="74" name="BlokTextu 73">
            <a:extLst>
              <a:ext uri="{FF2B5EF4-FFF2-40B4-BE49-F238E27FC236}">
                <a16:creationId xmlns:a16="http://schemas.microsoft.com/office/drawing/2014/main" id="{9736C53E-0A15-4CBD-AA3E-83D3DC3C2DA1}"/>
              </a:ext>
            </a:extLst>
          </p:cNvPr>
          <p:cNvSpPr txBox="1"/>
          <p:nvPr/>
        </p:nvSpPr>
        <p:spPr>
          <a:xfrm>
            <a:off x="2696317" y="3039902"/>
            <a:ext cx="460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>
                <a:latin typeface="Arvo" panose="020B0604020202020204" charset="0"/>
              </a:rPr>
              <a:t>Dizajn pozadia, </a:t>
            </a:r>
          </a:p>
          <a:p>
            <a:r>
              <a:rPr lang="sk-SK" sz="1200" dirty="0">
                <a:latin typeface="Arvo" panose="020B0604020202020204" charset="0"/>
              </a:rPr>
              <a:t>grafická úprava</a:t>
            </a:r>
          </a:p>
        </p:txBody>
      </p:sp>
      <p:sp>
        <p:nvSpPr>
          <p:cNvPr id="76" name="BlokTextu 75">
            <a:extLst>
              <a:ext uri="{FF2B5EF4-FFF2-40B4-BE49-F238E27FC236}">
                <a16:creationId xmlns:a16="http://schemas.microsoft.com/office/drawing/2014/main" id="{264AC268-9D9C-4D35-82C7-24DFE544F5C1}"/>
              </a:ext>
            </a:extLst>
          </p:cNvPr>
          <p:cNvSpPr txBox="1"/>
          <p:nvPr/>
        </p:nvSpPr>
        <p:spPr>
          <a:xfrm>
            <a:off x="6088924" y="2970653"/>
            <a:ext cx="199690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100" dirty="0">
                <a:latin typeface="Arvo" panose="020B0604020202020204" charset="0"/>
              </a:rPr>
              <a:t>Vytvorenie skriptu, ktorý zabezpečí </a:t>
            </a:r>
            <a:r>
              <a:rPr lang="sk-SK" sz="1100" dirty="0">
                <a:solidFill>
                  <a:schemeClr val="bg1"/>
                </a:solidFill>
                <a:latin typeface="Arvo" panose="020B0604020202020204" charset="0"/>
              </a:rPr>
              <a:t>pohyb pozadia, implementácia do Unity</a:t>
            </a:r>
            <a:endParaRPr lang="sk-SK" sz="1100" dirty="0">
              <a:latin typeface="Arvo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965E1E-FFEA-4476-8976-13ECA9078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Hr</a:t>
            </a:r>
            <a:r>
              <a:rPr lang="sk-SK" dirty="0"/>
              <a:t>áč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41C3CEE6-3115-45C9-AFDB-23DBEAC69579}"/>
              </a:ext>
            </a:extLst>
          </p:cNvPr>
          <p:cNvSpPr txBox="1"/>
          <p:nvPr/>
        </p:nvSpPr>
        <p:spPr>
          <a:xfrm>
            <a:off x="323827" y="397152"/>
            <a:ext cx="152629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Dizajn hráča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F45AF484-C522-47E0-8C74-6F2A1EB95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16" t="8151" r="-184" b="17643"/>
          <a:stretch/>
        </p:blipFill>
        <p:spPr>
          <a:xfrm>
            <a:off x="3237186" y="307075"/>
            <a:ext cx="3327388" cy="4455994"/>
          </a:xfrm>
          <a:prstGeom prst="rect">
            <a:avLst/>
          </a:prstGeom>
        </p:spPr>
      </p:pic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6CFE68E-05BF-464C-8306-4219A91DE4F0}"/>
              </a:ext>
            </a:extLst>
          </p:cNvPr>
          <p:cNvCxnSpPr>
            <a:cxnSpLocks/>
          </p:cNvCxnSpPr>
          <p:nvPr/>
        </p:nvCxnSpPr>
        <p:spPr>
          <a:xfrm>
            <a:off x="2709896" y="3845708"/>
            <a:ext cx="527289" cy="80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084AA399-E193-4FAA-AA77-6796767C022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363570" y="3799542"/>
            <a:ext cx="1264250" cy="424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Obrázok 3">
            <a:extLst>
              <a:ext uri="{FF2B5EF4-FFF2-40B4-BE49-F238E27FC236}">
                <a16:creationId xmlns:a16="http://schemas.microsoft.com/office/drawing/2014/main" id="{3495CFC8-7745-4093-86EB-407BF41A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1" y="570187"/>
            <a:ext cx="1722842" cy="1722842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BD405DE7-8BC2-4F31-BA22-3DC825BC919C}"/>
              </a:ext>
            </a:extLst>
          </p:cNvPr>
          <p:cNvSpPr txBox="1"/>
          <p:nvPr/>
        </p:nvSpPr>
        <p:spPr>
          <a:xfrm>
            <a:off x="340703" y="3691820"/>
            <a:ext cx="2369193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Skript na ovládanie hráča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D320CB03-F2E9-47D7-9EFF-069EC1C47CF4}"/>
              </a:ext>
            </a:extLst>
          </p:cNvPr>
          <p:cNvSpPr txBox="1"/>
          <p:nvPr/>
        </p:nvSpPr>
        <p:spPr>
          <a:xfrm>
            <a:off x="6627820" y="3214766"/>
            <a:ext cx="2369193" cy="11695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Pomocou skriptu sme vytvorili možnosť nastavovania rýchlosti pohybu hráča priamo v Unity</a:t>
            </a:r>
          </a:p>
        </p:txBody>
      </p:sp>
    </p:spTree>
    <p:extLst>
      <p:ext uri="{BB962C8B-B14F-4D97-AF65-F5344CB8AC3E}">
        <p14:creationId xmlns:p14="http://schemas.microsoft.com/office/powerpoint/2010/main" val="1380664558"/>
      </p:ext>
    </p:extLst>
  </p:cSld>
  <p:clrMapOvr>
    <a:masterClrMapping/>
  </p:clrMapOvr>
</p:sld>
</file>

<file path=ppt/theme/theme1.xml><?xml version="1.0" encoding="utf-8"?>
<a:theme xmlns:a="http://schemas.openxmlformats.org/drawingml/2006/main" name="My Creative CV by slidesgo">
  <a:themeElements>
    <a:clrScheme name="Vlastné 7">
      <a:dk1>
        <a:srgbClr val="FFFFFF"/>
      </a:dk1>
      <a:lt1>
        <a:srgbClr val="141516"/>
      </a:lt1>
      <a:dk2>
        <a:srgbClr val="141516"/>
      </a:dk2>
      <a:lt2>
        <a:srgbClr val="D8D9DC"/>
      </a:lt2>
      <a:accent1>
        <a:srgbClr val="E32D91"/>
      </a:accent1>
      <a:accent2>
        <a:srgbClr val="D54773"/>
      </a:accent2>
      <a:accent3>
        <a:srgbClr val="4EA6DC"/>
      </a:accent3>
      <a:accent4>
        <a:srgbClr val="8BF3EE"/>
      </a:accent4>
      <a:accent5>
        <a:srgbClr val="F65CA2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1512</Words>
  <Application>Microsoft Office PowerPoint</Application>
  <PresentationFormat>On-screen Show (16:9)</PresentationFormat>
  <Paragraphs>222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Barlow Condensed Medium</vt:lpstr>
      <vt:lpstr>Arvo</vt:lpstr>
      <vt:lpstr>Arial</vt:lpstr>
      <vt:lpstr>Barlow Condensed</vt:lpstr>
      <vt:lpstr>Barlow Condensed SemiBold</vt:lpstr>
      <vt:lpstr>Fira Sans Extra Condensed Medium</vt:lpstr>
      <vt:lpstr>My Creative CV by slidesgo</vt:lpstr>
      <vt:lpstr>At Light Speed</vt:lpstr>
      <vt:lpstr>POPIS</vt:lpstr>
      <vt:lpstr>O HRE</vt:lpstr>
      <vt:lpstr>Dizajn hráča, základné funkcie </vt:lpstr>
      <vt:lpstr>1.Týždeň 29.03-05.04</vt:lpstr>
      <vt:lpstr>1. Týždeň - aktualizované</vt:lpstr>
      <vt:lpstr>2.Týždeň 05.04-12.04</vt:lpstr>
      <vt:lpstr>2. Týždeň - aktualizované</vt:lpstr>
      <vt:lpstr>Hráč</vt:lpstr>
      <vt:lpstr>Trieda Player</vt:lpstr>
      <vt:lpstr>Update vs FixedUpdate</vt:lpstr>
      <vt:lpstr>Trieda CameraMovement</vt:lpstr>
      <vt:lpstr>Hierarchia objektov projektu</vt:lpstr>
      <vt:lpstr>Pozadie</vt:lpstr>
      <vt:lpstr>Trieda LoopingBackground</vt:lpstr>
      <vt:lpstr>3.Týždeň 19.04-26.04</vt:lpstr>
      <vt:lpstr>Box Colliders  </vt:lpstr>
      <vt:lpstr>PowerPoint Presentation</vt:lpstr>
      <vt:lpstr>Prekážky - vytváranie</vt:lpstr>
      <vt:lpstr>PowerPoint Presentation</vt:lpstr>
      <vt:lpstr>Prekážky - mazanie</vt:lpstr>
      <vt:lpstr>Prekážky - mazanie</vt:lpstr>
      <vt:lpstr>4.Týždeň 27.04-03.05</vt:lpstr>
      <vt:lpstr>Domovská obrazovka</vt:lpstr>
      <vt:lpstr>Game Over  panel</vt:lpstr>
      <vt:lpstr>Game Over  panel</vt:lpstr>
      <vt:lpstr>Game over</vt:lpstr>
      <vt:lpstr>Game over</vt:lpstr>
      <vt:lpstr>5.Týždeň  03.05-10.05</vt:lpstr>
      <vt:lpstr>Skóre</vt:lpstr>
      <vt:lpstr>Skóre</vt:lpstr>
      <vt:lpstr>Zrýchľovanie pohybu</vt:lpstr>
      <vt:lpstr>Zrýchľovanie pohybu</vt:lpstr>
      <vt:lpstr>Zrýchľovanie pohybu</vt:lpstr>
      <vt:lpstr>6.Týždeň 10.05-17.05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MEANDERS SHOT</dc:title>
  <dc:creator>Simona Dravecká</dc:creator>
  <cp:lastModifiedBy>Simona Dobrovičová</cp:lastModifiedBy>
  <cp:revision>28</cp:revision>
  <dcterms:modified xsi:type="dcterms:W3CDTF">2022-05-01T19:57:20Z</dcterms:modified>
</cp:coreProperties>
</file>